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74" r:id="rId4"/>
    <p:sldId id="259" r:id="rId5"/>
    <p:sldId id="260" r:id="rId6"/>
    <p:sldId id="262" r:id="rId7"/>
    <p:sldId id="261" r:id="rId8"/>
    <p:sldId id="276" r:id="rId9"/>
    <p:sldId id="277" r:id="rId10"/>
    <p:sldId id="275" r:id="rId11"/>
    <p:sldId id="270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022B92-8F40-4DB2-886B-BA4FD15DB54F}" type="datetimeFigureOut">
              <a:rPr lang="he-IL" smtClean="0"/>
              <a:pPr/>
              <a:t>ג'/ניסן/תשע"ה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662C6-B016-4636-99E2-F959A93DD7F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48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l" rtl="0">
              <a:buNone/>
              <a:defRPr>
                <a:solidFill>
                  <a:schemeClr val="tx2"/>
                </a:solidFill>
                <a:latin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150D65-C64D-44FB-9152-4CC2DE0C9198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35EB0-D091-417E-ACD5-D65E1C7D8524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CA09F9-C7D6-4C52-A7E8-5101239A0BA2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2683B9-6ECA-47FA-93CF-B124A0FAC208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FF66B-9476-4BB3-85E9-E01854F07F90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B23FBD-8F7D-4F85-8085-67BFDB05CB71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D789A-1220-4441-8676-44A034051BFD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98A266-E364-4B5E-98DD-432668182E1E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3F2040-9975-4642-A906-1DF87F8BE202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E52B4A-BA08-4841-AB08-A0D822ABC34D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D48070-6A81-47D0-9810-1540B9FEFF61}" type="datetime1">
              <a:rPr lang="en-US" smtClean="0"/>
              <a:pPr/>
              <a:t>3/23/2015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jewishphilanthropy.com/kesher-hadash-transforming-israel-education-and-perhaps-even-the-world/" TargetMode="External"/><Relationship Id="rId2" Type="http://schemas.openxmlformats.org/officeDocument/2006/relationships/hyperlink" Target="http://ejewishphilanthropy.com/what-does-it-mean-to-be-an-israel-educato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8083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We Had the Elections.</a:t>
            </a:r>
            <a:br>
              <a:rPr lang="en-US" dirty="0" smtClean="0"/>
            </a:br>
            <a:r>
              <a:rPr lang="en-US" dirty="0" smtClean="0"/>
              <a:t>Now What?</a:t>
            </a:r>
            <a:br>
              <a:rPr lang="en-US" dirty="0" smtClean="0"/>
            </a:br>
            <a:r>
              <a:rPr lang="en-US" sz="4400" dirty="0" smtClean="0"/>
              <a:t>Israeli Politics, Anti-Israel Sentiment, and Israel Education</a:t>
            </a:r>
            <a:r>
              <a:rPr lang="en-US" dirty="0" smtClean="0"/>
              <a:t> 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658296"/>
            <a:ext cx="4104456" cy="1199704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 err="1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Dr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Alex Sinclair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Director of Programs in Israel Education,</a:t>
            </a:r>
          </a:p>
          <a:p>
            <a:pPr algn="l" rtl="0"/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Jewish Theological Seminary</a:t>
            </a:r>
            <a:endParaRPr lang="he-IL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4211101" cy="720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2930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Calibri" pitchFamily="34" charset="0"/>
            </a:endParaRPr>
          </a:p>
          <a:p>
            <a:pPr algn="ctr"/>
            <a:r>
              <a:rPr lang="en-US" sz="2000" dirty="0" smtClean="0">
                <a:latin typeface="Calibri" pitchFamily="34" charset="0"/>
              </a:rPr>
              <a:t>Monday March 23</a:t>
            </a:r>
            <a:r>
              <a:rPr lang="en-US" sz="2000" baseline="30000" dirty="0" smtClean="0">
                <a:latin typeface="Calibri" pitchFamily="34" charset="0"/>
              </a:rPr>
              <a:t>rd</a:t>
            </a:r>
            <a:r>
              <a:rPr lang="en-US" sz="2000" dirty="0" smtClean="0">
                <a:latin typeface="Calibri" pitchFamily="34" charset="0"/>
              </a:rPr>
              <a:t>, 2015  	 </a:t>
            </a:r>
            <a:r>
              <a:rPr lang="he-IL" sz="2000" dirty="0" smtClean="0">
                <a:latin typeface="Calibri" pitchFamily="34" charset="0"/>
              </a:rPr>
              <a:t>ג' בניסן תשע"ה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26" name="Picture 2" descr="https://ci5.googleusercontent.com/proxy/_m1oOFe14zbJhBP8ZUoJAhPXFEZ59E5vqgaIWeE0GXoTFi4eNho4Hnrf9_lUka4uQCNfAb6iPlWxFEJ8YZ5tQWcWjD8ywZRT73kHxIoV8MJvyVA=s0-d-e1-ft#http://ih.constantcontact.com/fs115/1101090033133/img/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00309"/>
            <a:ext cx="1728192" cy="855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5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9992" y="1481328"/>
            <a:ext cx="4186808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engagement with the “real” Israel lead to a robust and committed relationship with Israel?</a:t>
            </a:r>
            <a:endParaRPr lang="he-IL" dirty="0"/>
          </a:p>
          <a:p>
            <a:r>
              <a:rPr lang="en-US" dirty="0" smtClean="0"/>
              <a:t>What do we mean by love?</a:t>
            </a:r>
          </a:p>
          <a:p>
            <a:r>
              <a:rPr lang="en-US" dirty="0" smtClean="0"/>
              <a:t>What’s the place of anger and frustration in a relationship with Israel?</a:t>
            </a:r>
          </a:p>
          <a:p>
            <a:r>
              <a:rPr lang="en-US" dirty="0" smtClean="0"/>
              <a:t>What can we learn from progressive educational thought about educating towards a more complex relationship with Israel?</a:t>
            </a:r>
          </a:p>
          <a:p>
            <a:r>
              <a:rPr lang="en-US" dirty="0" smtClean="0"/>
              <a:t>Tinyurl.com/</a:t>
            </a:r>
            <a:r>
              <a:rPr lang="en-US" dirty="0" err="1" smtClean="0"/>
              <a:t>realisrael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brief words about my book (gratuitous plug #1)</a:t>
            </a:r>
            <a:endParaRPr lang="en-US" dirty="0"/>
          </a:p>
        </p:txBody>
      </p:sp>
      <p:sp>
        <p:nvSpPr>
          <p:cNvPr id="18434" name="AutoShape 2" descr="data:image/jpeg;base64,/9j/4AAQSkZJRgABAQAAAQABAAD/2wBDAAoHBwgHBgoICAgLCgoLDhgQDg0NDh0VFhEYIx8lJCIfIiEmKzcvJik0KSEiMEExNDk7Pj4+JS5ESUM8SDc9Pjv/2wBDAQoLCw4NDhwQEBw7KCIoOzs7Ozs7Ozs7Ozs7Ozs7Ozs7Ozs7Ozs7Ozs7Ozs7Ozs7Ozs7Ozs7Ozs7Ozs7Ozs7Ozv/wAARCAFaAOcDASIAAhEBAxEB/8QAHAAAAQUBAQEAAAAAAAAAAAAAAAECBAUGAwcI/8QAUBAAAQMDAQUDCQMHCQYEBwAAAQACAwQFESEGEhMxQVFxkQcUIjIzUmGBsSNCoRU0NXLB0fAWNlNic3SCkrIkY5OiwtJDVYPhFyVUlLPD8f/EABoBAQEBAQEBAQAAAAAAAAAAAAABAwIEBQb/xAAqEQACAgICAgIBAwUBAQAAAAAAAQIRAzEEEiFBE1FhFEJSBSIyceEVsf/aAAwDAQACEQMRAD8A9HYxhjadwch0TuGzHqN8EM9m3uCcvI27N0hOGz3G+COGz3G+CUI6qWy0N4bPcbjuS8NnuN8E7CVLYoZw4/cb4I4bPcb4JyEtihvDj9xvgjhs9xvgnIS2KE4bPcb4JOGz3G+CekS2KE4bPcb4JOGz3G+Cf3oKWxQzhsx6jfBLw4/cb4JyT5JbFCcOP3G+COGz3G+CckGQOecpbFIThs9xvgjhs9xvgndEZS2KQ3hs9xvgk4bPcb4J6EtikM4bPcb4JeEz3G+CXGqVLYpDeGz3G+CThs9xvgn/ABQlseBnCZ7jfBHDZ7jfBOQOaWx4OU7GiIkNAPaAhOqPYO+X1QtsejOexI/Zt7k7uSR+zb3BKFi9miFSoQoASpOZS9UAiEJUAiXCAhACEd6MIAR1ShIeaArq6hqZamOejlbE5pO8STrkEHTr00yOQPRNjhuhkka6ZgYMAOJyScDONOWcptfR1tTcWTQVQigjZh7RK4EuBzqBp2d/I6KFBYKhrqCSWoGaaSd0hbO/Uve4tx2nLtc9nVdEJ0VHdOMyWepjLmxFhLNBkvaSQMe6MZUaWhv80L2PrKY70ThgAgb+BjOQcjOdNNMdyUWquLYHioBnj3Y5s1D3Ddy4kctThzeYzpzSuoK4udEKwRPbFEyBjal2QWk77jka5GmoPLKA7Op7hJNLTTSB8MrHAOGdMjGD6OMZz1J15LrFTXFltbHx4xVBrQDzYMc8YATPyXI+apmme5znH7ICokGBvb3T1c4aNOzqokVjrYbS+gE4cHUPm2XTOLQ46E4IPLp4dAlglRxXUkRunb9mBl+cb5PP7vT9qPMbg+PFTURSblRvt5j0BnGdOeo6cxlMbbrkWOZJV5ZzDRK7Od4E+ljPIadmT2BNittdBSU0bZczcbfmIqH7oHpHTPPmNORxqgO8VNczTxCaqYZA5/FI5PBPogaaYBz3hObTXA1Ly+qbwN5vDDfWxunOdOrsFVz7NdZqSankqQ4yRubvuqHka8tMchqPjnXkMyDbLi+NjHVRBGcvFQ/IO9nlpkY6Hly1CAky09wMsxiqGBjyCzez6PPPTs17+vY6gpqyKpmmrJY5DIxjW7mdMF5+jgob7ZcjG0NqMOEIYD5y/LXb+Sc7pzpjU9mMYJUy1UlRSQOFVKZJHE5+1c8AZJGN7v8A/wC4QE4pG9UqAuTo51HsXfJCKj2Lv46oW+PRlPYM9mzuCcms9m3uCcFi9miFQgICgBKkwlQAhCVAA5IxkICEAI6I6oQCpChBQFW+kDa9xdW7gne5/C3yC70N3GM/DPyXNtvlEzpm3ORsUmHBgccD0t4416jI7l1rrOyrfxWzyMfrze5wGRjQZGPljr2nJFaXNlY91TkMzo1mM+gWdvLGD36/BdWQ5y0ThVTV8dzMcD2nLC/0M7oaHZz03emOa7222yUUhfLVSVEjo2sLnkk6OeRzPY/HyXWGi4DZsSEumlMhJHqkgZx8OfiuFNaGwTmV1Q+Q8NseD2A6E9p7T1QE3jwhxBlYMNDuY5HOv4HwT95oIyRqcDJ5qtgsoYJGzVDpt9gYMsAw0BwGe0+mTlPjtW5HE11QXmOUPLnNyXAFxxz09bu00AU8FLBCqqOxNpXkmqlkG+HtDidPTLsc8dcaAK1QAEdUI5qFBCAhACEIAQHOo9g75fVCKj2Dvl9ULfHoynsI/Zt7gnBNj9m3uCcFi9miEdJHHgPe1pPIOOMpwIIyCDnsWQ22eIaqjnwMshlwTnnlnYtNbP0VSD/cs5DH3Qq14slkrkhZ+7bTGjrvMaOASStxxJH53WZOBoNTrp0107cLZNp23OaOCeFsb5WkxTRnMcpbneA6g6E4PROrFl/hLjsWVk2ungr5o5qePzeGo4Mm7neYN7GT00B3u754lV+0ktNc30cMMLt2ZsIL3uBLiGnGg09YDrjmdE6sWX3Ej4nD4jd/nu5GcdycsoyFg2wZiZ535nZdwSN526527v8AYAC3uGOqSo22lpXky25rY+K+PedPjBaTz0+H8DVOrFms6pVR2naJ9wrWU76VrWyxl8csby5px0OQNSNfkc4UOTameoqd2i83ZAGuk33sdIXxtAy/AI3RqOeeY7U6sWahIVU2e9uuk0kRhYzhs3nFrycZ5A6DGdfAq2U0UQoQlUAYSJUYQCIQlQCISpEAIR1QhQQhHRACAhA5IDnUewd8kIqPYu+X1Qt8ejKexI/Zt7gngJsfs29wTgsXs7RiPKAXCutgDSBuTZk9z1Bp8dcDPbpqtTa6+ifRU0MVTBvmJoEbXjI05YULaHZoX2po5xUNhfTB4bvR72d7HxBHLHzKgUGxU9Fc4a51ya98cm+cQbpdrqPW7CR8134aJ5sq9mqiGa+Uj66TNRI18jt/m2owAR8NN/T+r8EkLjPtGx1Kwbv5Q9Dh6ktEhJOc8t3ePYAenXTXPZhlbUvqaeoMErx1bvBrsg7w7D/7Hmull2chtMj6h8nHqHjG+W4DBry69TqST+OXZCik2rt7RdOMId1tZFuukb0eNCe8jc17GfAkcLBROuW0EdXVzb8sTnTyDm3Iy1rR8AXEg9d3pkZ1l3trbrRcEuDHtO8xzm7wBwRy7iVxsdmFojmdJK2eomdl8oZu5HMDmepcfmp28UK8lDTSyHbSJhDQ01cug64ZJqfH6KosBZV7S2qV7RIKnfllDhkB269wHyOvToVsaawcG+PuT598F5cxgbjGc8/8x/jOYFn2O/JF1pqtlYHx07HMEfDxnIxnOVbQorra18e0lAxz3vbxXMBceQEUunTTl06fDKr6ekNPNUQU8sjmgyUjXua0b8OG728P8OMjXTpnTUwbMvpbxFXRVg3I5JJDE5nrOc1w1OeWXE/TGSsxIRQ1U7XVErJAC+biO3JN867x9E55NwBut5c1UyGu2cpIKWmlLZY5KiR+9KGHO57rTnXTPUDmVcFZ3ZejrIjJUTxywxPb6DJBhzicakc9ABz11WiWb2dIRCEKFFQjlolx2oBEJUmEAhQlKRABQgoQoIQjKEBAQgckBzqPYu+SEVHsHfJC3x6M57CP2be5OTGezb3BPWL2aIptpb3UWiKmbRiEzTSelxgS1rANTgEa53R8/guFFe5rjS1lHM17axkLnB8LCxuN0YIO8SDk9vRJtbBE8WyV7fSFXuAgkEgxvJA1HUDqOXMKPs/C11quFY9jjKzfjZ6RwG7jSQG6Dn8F0qonsXZmuFC+rp6+5Pk3WRSATzl5aTvb2CSTjQfDqOa03ndN5qaoVEZpw0uMocC3A5nPJY6FrhRVs7S4mkjZuhoALgXOGpI7BzHUk9AosUk81llponPiikuOJTGNQBHvkDvcOfXXTBAVcSWXp2yp3TvZFRTOjYCRJI5rN/HutJzy11AVzbbjBdKRtTBvNGcOY8Ycx3YR4eIWMhoqi4RzR09HUPijIY9rXNG88NDmjLjkaOGSOpOnPN/s7b66mqauoq4hAyZkbWxZGQWl+TppqHN8OmijSoKzptfVVFFszVT0sr4pQ6Noew4cA6RrTg9NCVjqS6Xump6qdlTWOZTNbxHyTcQAuyBkPJ0z9NeeVr9sgTs1MG43jPT4z/bMWKglDqSr3auWONzGukgYR9ru6gbxGQc72ucnnhdR0Hs22zl6lufHgqGESQtY4OP3muyNfjlrvkQm3DaukoqnzaKGSoc127I9rmtjjOdQXE8x8AVytNPJR2GruUfD489PvxFhLvRawlgJ1yQSfH5CipKOeOZlJTNqJpxvP43o7xAw1zsOOD6wA58zrzUpNizWWq/U90mkp2xvimiGd12CHDOCQRz1xnkRkKDcds7bQ1LqZjZKiRhDXFmAwOz6uSdT3ZUG12W4xXWheKV1NT0krnlz3tLngseMeiT1cNO/XQKDU3G2XO6zxW2zMmneXOM72l+OYLwBowZwQdM5ycZyVKxZr7fdIrhDIWMdFKz145MZb4aEfELKbCV1dV3GZ1TV1U0ckG8G1D3HDgW6gHQet0/DkuuyTJDdZppXEvNMQ7OmdRyHfnPxz8o+wALrjJl+82Kij3fRxgOcTj5bv8ZRqkwbSvkfDb6mWM4eyJzmn4gHCoLJc3tqKh9fcXSMp4C+V0jmhrBkdB1GCCT15dVdXkubY68tOHCmkwez0SsnYbfLUQXGmY0B7o4nNY44blriSCcHmW9h0IOD1iXgr2W/8s6YlzxQVnABw1+6AX64GGk51Pbg/BTbltHRW6ngnLZagVEhjY2ANzkZzneIxjl3rMzvbbppBX21jnODd2OQ7jsAn1HAnlnIx15lpOV32hkpKm1Ww0MRii3pA1nqFno4LT2HJGuvar1VksubPtPBeqhsdPSVEbC1zt6XdHLGmAT2qPWba26Cq82p45alxduh7QGscewE8+fQY+KZsdT0rbKLs9pbM8zMkkc84DGSuAGM4AAaOXYqOW40NzmqzarM3ecHPfUPaXOaSCd7HJmoznPXXBODKVi/Bs7ZdqW6xOfAXNcw4fG/RzeeD8QcHBGhUG5bU0lvnMEcMlQ5pxI9rmtjj1wQXOPP4DKq9lXSNNwqIWGZ4hD42v0e8+lug9g0wFAt9PUcKnbSulqJ3+m6YFu9jqQHaY56fEcuavVWLNZbb9T3CZ9OGOima3eAdgteO1pHNZvYq4V1deZ31FTUSQvgc9ollc4E741a08hzCk2q1V0Nwpz+TnUtPTuLgXvYdN0gjQnHrYGMDn2qv8n8kr69pkcNKHG63k30mYHxPb4dEpUxZviOhQEJAszoZUexd8vqhFR7F3yQt8ejOexGezb3JwPRMjPoN7gnrF7NEQb1QuraH7KPiTwO40LSQMuAIxk8sgkfNU1jtd2jjrY5Kc0UMzHhsb5GuJe4AB2GkgYDcc+vhp3PawAucGjIAyeqd1VvwSjM2yzXKmtle2ojBmmijaxrJt5zi3eJ1OAPW0XSxWWqFlq6WuhNI6abeiG81zmABu6SWkgn0e1aMJrZonyvjbI0vjxvtB1bnUZHROzFGXktt7infFTRzN39HSMqAIznJydd4Yz0bn44xi+tFFNb7e2nnmErw4uyM4Gemup+ancwkP0Ruy1RWbSW+S6WCpo4WNfI/dc1rtA4tcHY+eFn6TZOrqrdP57CKWqyx0O7LkktLj6RGmDvAfDHwWxjeyRu8x4e3OMtORkaFORNolGW2Po7vbHzUdZbzT0Zy6PMrHAOzyG6c6jHTmD2p1VZq6ilY6hZNKxh9AxStD2AZ0Ic4AjBxzPLJC0pmiEwgMrOKW725veljtx2JyX5sUUtktlwp5Zqm4TZMzcGMSOeRroCT2Ds01KpYNmrnS1b6GGD/ZizdFRxA1j28yHNB3jy7NcnkOe0RolsUZey2a5268P4kcJh4e7JO0gCRuDgNaNW4ONOWAea47J2S5We71HnFNu074QwSmQO3i06aA6DBP8AGi1ccsU29wpGv3HFrt053XDmD8Uyepp6VrXVE8cLXHAMjw0E/NW2KG3CKSa3VMUQzJJC9rRpzIOFntnbPc4KKvFQx1BNURtZFlwcWYBy70XEZOc50OVqcLn5zA2R0ZnjDwQC0uGQTy8VEy0YwWW/QhtJ5vPUsjd6Er6wcNuhbn0iXAYPIN01xzBEi47OVtJaaSGhhbVzROkc/dLW4c7GCN4jQAY55Omq1scrJo2yRPa9jhkOacgp+VezJRSbOWqppNlIrdXDhTvEu+GkO3N97ncxodHKjg2cukc89GynbFTyRhjqgyjceBnGWg7xGp0I16nVbR0jGyNjL2h7gS1udSBzx4phrKUOc01MQLM7wLxpjnlRNikUVgtdxtlfUNmjbwHDWYuB4h5gjr1OQcdOfNcquy11JVCejEkzA4lghc1r2ZAAHpEAjAxz7NOZWmBB1BznkU1z2tc0Oc0Fxw0E4yeenyB8E7MUU9lttwp5zV1s78yRbr4nSF53sggk8hgZ0GmpVXsxY7jZ7zI2WnIo2xvihkbI0gDeG6cc8kAkrXHmhS2WgQBohKFAcqj2LvkhFSfsXfJC3x6M57GM9Rvcn9iYz1B3J4KyezsxXlJuDqent9NHMIZOI+qD88jE0lo+bi3wRLtrcHbRx09Oym8xdU0cOHMdxCJ2b2d7expg9Oq089lo6m4vr52GSR9MaUtcct3CcnTtz1VbTbEWilljkYahzo5YJWl0mfSiBDOnLBXSaonkqblt5X0O0dbRRUsMlNRh5czcdvndiL97ezgDIxy6qotm01zo7/V1b2Ur5rnJQ8X7Nwa0OgLhgb3MDAyc5wttNsrbp7jU1rn1I87aW1EDJ3Nim9Et9Jo56EqCPJ7ZmwOjEtbvF7HCXzg77Nxpa0A9gBx3KpxHki2zay6XSmmqQ+30cVFRRzVL5onuBe9rnDGHaNGB2k6qB+VLrd7zZ3yTU2/T3KWJj/NZGbw4LXZLS7I0cR4HVaH+RFoADGmqZEacU8kTJyGTNAIBeOpGdD3J0Wx1viihYKitL4anzlsxnPELt0NIJ7N0AYUtCmZai2yraSkhio6OigijY6oqGbjyHh1UYsN9LQ+lnXPcp8W2Vz4tQ6qqKCCB0U0kcjoHnh8OYR4IDsuyDnTGqtv5C2bepyPOBwMggSkCUcQyYd2gOOV0n2KtFRC+J7ZsOZIzR/LfkEhPLnvAK3EeTObL3mqvm3UNVWNjbKy3yxHhsLAQ2XngkkFK/by5RcVrZqCoY5kT46ptPIyJgdIY3H0nZc0YOoPPPcNNaNkrZZa1tbTGd0zY3R70sm9vBzt4k6c8qkuuwkVLbHMszJpn8WMmGWpLcRNeXlkbvu6knJzzJS42SmQodvrq8Ucb46bjyjiFogf9u0y8MNZhxwcBzsnsGifU7e3eiZXzSw0kjI4ZXQNaxzS0tnEQ3jvajXJ5fJXFq2UmfSUU92rKptxp95pfDVOy6Mu3hG93N4Cky7FWadkrJY5XsmjfG4F/vScQnvDtR3JcS+THUu0dfs/QXd0VTROqXXaqc+J9PI7ikbm8W4dhrdSdc9Fa7XzSflujq5oKSogp7bPUCnqIS8Ejdz1xnlg40159LKTyeWWSARvlrXHiPlfKZyXyF+N7ePXO6FcV1iobjOJahrnEU76bd3sDcfjPz0CdlYpmSoNtL5WXaitLm0DZ55iHyiJ5aGcNsgAG9z1Iz3Jt1qGwbc1DXU0M4mrKJn2oJ3PQkO83BGox1yNTotDb9i7TbaikqIvOHzUsj5GySS7xcXNDddOWAMKTVbMW6run5RlEvH4sUuj8DejBDdO5xU7JCmYWy7X3Gy2Sjt5813HU0L4Z3ROIha6UtdvgOy7A1GMclcUG194rYuLP5jQxxW/zqZ00Eh9Ivc0aB2ceiDjqraHYSzwUEtI19WQ9zC2UzniRbhJYGH7oBJ8VIOydukhmjnfU1BnpRTSPmmL3OaHF2cnXOTzRyiKZRWO9VV7v9smq+GZIDXQh0cbmBwbwcHdcSQfgVCutFbWVe0N3pbZBw7fA6A74duzzP1kJwQdAd3Q9T8FrLXsvb7Q+CSB875ITKWvlfkuMm7vE6a+qFFj2Jt7KeemNdcnwThwfC+rc5hLjknd5ZzrlLQpmeqdvbnSmZ0FPR+bRy1FNFG5jt4Phja7eJ3tQScY0wOqfbtqrrdJKbi0dHPWRVE7Yd1rm5cKZzm49LmScH4E96vZdg7JPUzTPbUfbB/oCU7rHPaGvcB7xA1K602x1rpNYHVMb997w5suHNc6Mxkg9PROnx1VuIpmdk20vItFLURPoXVEgqHzsdTvbwjEzeMZG/wA+Yz2EaLR7K3itu1PViv4Jlp5wwOhYWtILGu5En3sc1zbsTaRBw3vqpXHjF8skxc95kZuOJJ/q4VnbbTS2kTil38TvD37zs6hob9GhctqipMnFASJQVwdHOp9iUIqfYlC3x6Mp7ObPVHcnjnlMZ6o7k8clk9nSHBKkCUKFFSpzYpHjIY4/JdG0kx+5jvKtMWjglUjzCXtZ4pfMJPear0l9E7IjIUjzCX3meJSGimHQHuKdWOyOCF0NNMOcZ+qYWOYfSaR3hSmWxEoSIChRSkSpAgDsSoSZQovRCQlHagFQk6oKEFSIQoA6oQUnVCglCb8E5vJAcqn2RQlqfYlC3x6Mp7ObPVb3J4XNnqjuXQLJ7OkTKWlZMzfeTjOMBTWQRR+qwD4rOXDa+17OxcGrfI6oc3fbExhJI5DXl0KyVw8qtwmYW0FFFTZ5Pe7iEfQL3YeNOaTijCeRJ+WeqaJr5Y4m7z5GsHa44C8MqdsdoqrPEu1QM/0Z3P8AThVVRVVFXJxKmolnf70ry4/ivbHgS9swedeke/Ou9tbzuFKP/Wb+9M/Llp/8zpP+M396+f0LT/z1/I5+d/R9BC8Wx3q3GlP/AKzf3qRFV08/saiKT9R4P0XzqgEg5BwR1UfA+pBcj8H0fkIXz/DfrxTgCG61jGjk0TuwPllT4dudpYPVusjv12Nd9Qs3wJ+mjpZ0e3OijdzY0/JczRwnkCO4ry+j8ql2hYG1VHTVGPvNywn6hXNF5V6GRwbW2+aAH70bw8eGn7VhLh5V+00WaL9mzdQe6/xC4uopm6jDu4quptvtm6nAFxbET/Ssc38SMK5pbjRVzd6krIKgdsUgd9F5pYGtqjVZPyQnRSt5sd4Jp00OmFcc01zGO9ZoPeFk8R2plTnRIrQ00J5sCaaKE9CO4rn42Xuit6oU42+Po93zR5g3+kPgp8ci90QkKZ+T2++fBPFDGObnFPjkO6IKTBJ0GSrIUsI+5nvXRrGM9VoHcF0sTJ3K1lLNJ93dHaVwhlZNGJGHLTyVtPUwUsTpaiZkMbRkvkcGgfMqgtT2vt0LmkOaW5BB0Kk4KKsRlbO9R7E/JCWo9g7+OqF1j0Sezkz1W9y6DmubPVHcug6LFnSPOPKL/OCD+6N/1vWUWu2/hln2jp44InyvNI3DWNJJ9N/QKPbvJ9tDcIxIaZtK13Lzh26fDU/gv03GyQhgj2fo+Zli3kdIzKRek0fklbhrq66knHpMhi/6if2K4p/Jjs9CcyCpqPhJLgf8oCS5uJa8hYZM8fQvbWbA7MR8rW0/rSvP1cu38itmwP0RB+P71x+vh9M6+B/Z4Yhe3ybB7Myetaox+q94+hUabyb7NStwyklh+Mczj/qJRc/H9MnwSPGUL1abyU2hw+wrauM9ri137Aqqr8k1S1pNHdYpHe7LEWDxBP0Wi5mF+zl4Zo8+QtZUeTXaODO5FBPj+jlGvjhUdVYLxRFwqbZVRhpwXGIlviNCto5sctSRw4SW0V6cyR8Tt6N7mO7WnBTXNc1xa5paR0Iwha+Gc+UW1HtTfqFwMF1qcD7r5C9vg7IVxB5TtoYfX81mH+8iP7CFkULKWDHLcTtTkvZ6JTeVuVrQKq0Me7q6KYtHgQfqrGHyrWlw+2oqth7Ghrv2heVIWL4eF+jpZpo9ih8pezkvry1EP68JP+nKkDyh7Lf+ZH/7eX/tXiqFx+gx/bOvnke0u8omy4Glxc74CCT/ALVDm8qGz8ZwxlXL8WxAD8SF5EhFwcf5HzyPTKrytQNJFJaZJOwyShv4AFUNZ5TNoKkERGnpgeXDjyR83ErIoWseLij6OHlm/ZJrLlXXB+/WVk1Q7tkkLseK9a2dObBRf2TV44vZNnP5v0X9k36Lw/1NJQikenituTJ0/sXfL6oRP7F3yQvlY9Hqns5s9UdyeFzb6o7l0HJZPZ0ixt8Ue4ZeG3iE7pfjUgchn5nxU1Rbf+b/AOJOuDnNt1S5hLXticWkcwcFemHlIyls75ASheC0VfcLpd6OCpr6mYTTxsIklc7OXAdSvehyXpzYHipN7MoT7CpCuVRVQUsRlqJmQxt5ue4NA+ZVTVbXWSGlmliudJNIxjnNjbM3LyBkAfErFRb0jttIu8oByvBbxfbzcKx766qnYXa8LeLWtHYG9n1UOC5V1M4Op62eJw5FkpH7V71wJNXZg86vR9DdyFhNgNsaq8TOtlxPEnYzfjmAA3gOYPx15rdF260nBOByC8WTHLHLrI2jJSVoVGFnodu9nZpjC+u4ErSQ5k8bmbpHQkjH4q1hu9tqYnSwV1PKxgLnOZKCAO0qOEltF7IbX221VTQa+kpZckNa6aNp1OgAJ6qmqPJ7s1UEkUJiz/RyOH7VkL3cbtt1dZKeyMeaKhBe0hxaHuHJxz1PQf8AvjbbH7RNv1na6T0aun+znZnXI6/P963cMmKKaf8AwzTjJ1RnaryTUrnF1Jc5Yx0bLGHfiMKqqPJTd2a09bSSj+sXMP0P1Xq6Ejy8y9h4oP0eIVGwm0lO4tNtfIB96N7XA/ioMuzd8hJ37PXDHMincR4gL33CMLZc/J7SOPgifOcsMsDt2aJ8Z7HtIXPK+jyxrhhzQe8LkaKlccmmhPfGF2ue/wCJP0/5PnUnCk01urqz81oqif8AsonO+i+gm0lOw5ZBE3uYAugaByAR89+oj9Ovs8Kg2O2iqcbloqG5/pG7n1wr+h8ld2mAdWVdPTA/dbl7h9B+K9XwhZS5uV68HawxRjrX5NLJRNDqsPrpO2Q7rf8AKP2kqbaWNjtsLWgBrW4AC0izlt/R8Xcvn58kp+ZOz0YopPwdqj2Lv46oRUexchcY9HU9nJvqjuXRvRc2+qO5PasmdItbd+bn9YrtOziQSR++0j8Fwt35uf1ipMrgyJzzyaCSvTDSMpHg2zUfE2ptjR0q4z4OB/YvejyXi+zdTZ6XaOhMUFXUTPqmMje97Y2s3nYzugOJxntXtBOmV7+Y7kvHo8+FUmeC7Q3ytvl0lmq3vDWPIjhPKIZ5Y7VVre3zZmXaLbBzbdb56KncTx6qWIhrnZOXAHnnTsWdvOzU9hqnxVoqOE04bOyDLH9mDvL34s2PqordaMJQldkO1s8+l8wmkDYix72vfnEJDS7e+A01+HxAXSaxTR0klVDWUVVHHguEE284DlndIDsfJR5ayJsToaSEwxvaA9znbz3411OMAZxoB4qK3eDhu53uWnNa1La8HPjR6r5Otm6Sko4722p84nqI93DeUXa3v0W46LObD0s8VhjnrKQU1VL6+G7heAfRc5vLJHXmVpF8LNJyyNtnugqijzjb2xQ0Nzg2hbS+cQOkDauEj0TpjPwyNM9uFnrpQWm93qlt2ytE4GRuZHue4jJ1PMnAHX4rY7fbScOH8gW5gqK2r9CRobvbjTyGO0/h4Ks2JDtldo5rNdYWRz1jGGGbOhOM7ufjnHeMa6L245SWLs9rX+v+GEku1LRPp9gbpaYibLtFLA86lj2eg4/HGfos/UU20mwtzde5vNp/OXFkjmZLHE66gbuOWV62oV3ttPd7ZNQVIzHM3HxB6EdxXnjyJX/f5T2aPGq8GRZt7d6VgmuGzc3mxAcZ4CXMx2g4wfFX2z21tDtK6VtHBUxmEAvMsYAGeWoJXmkFTd68RbF09XFJC2oc3isdkOaNefVo1P4dF6xY7PTWO1xUNMPRYPSeeb3dSV1nhCC15f8A8JByb/BYJUyRwZG5x5NGV43cfKFf6qskfT1XmsO8dyJjG6DpkkZJWWHBLK6idzmo7PZ0Lyex+Uy4UjpG3YGsj3TuOaGtcHdM40x8lEn8pe0Mk7nxvgiYTkMEYOB2ZK1/R5bo4+aNHsaa5waMkgAdSsnsVtkdpBJS1MIiq4WBziz1XjOMgdOYXfa6rGI6HcdI3gTVUjGn2gjbkNPwLiD8visHjkp9Wadk1aLGTaS3tJEJnq8HBdSwPmaD3tBH4rvbrzR3J8kcD3tmixvwysMb255EtIBwqS0UFhu1L9o7zyrfG10pmy14yNCG/cHZu6KLY2v/AC3RxsldKKZ9XCHu1LoGuaGgnrh2gPwKvReSWzZrOWz9Hxdy0azls/R8XcvJl0bw2dqj2LkIn9i5CY9Cezi3kO5dAubfVHcugzlZM6RaW783P6ylPYHsLXagjBUa3ewP6xUpemOkZPZVUWy1jt72PprZAx7Dlry3ecD25OqtcJULttvZzSE3R2JHNa4YIBB6FKhQpj7xsHFe7rHUyvp6Smj/APBp4cOk7d52n0OFoqOyWu3kOpKCnhcBgOZGAfFTkLt5JNJNnKil5DACRw3mkZIz1HROSLg6MRP5NmeeurqS91cNUXF3GeA5wJ5nIwVVXzYramZjZnXWO4CkBfEXAtl7dNPh7y9MQt48jIjN44nnFo2+2hqKTiNsQuDYiGSOpyQ/OOZABx4YUfaXyiurbS+gpaSpoqqQ7s3ExljeoHXJ5agLttTDXbGX518tIHm9eCyVjhlokOTy79R8cqz2I2SfTMdebs3i1tVkhsmHbrXa5P8AWK9D+KK+Sv8ARn/c/wC2zH+a2SmsVPV2q7s/LFG7jSb28zf5aN3gM4xpjnr8F6hs3fIr/Zoa2MBryN2VnuPHMftHwTKnZHZ+rOZbRSg9sbNwn/LhLZ9l7fYamaa3iWJszQHxF+8w45HXXPz6rHLkhOPuzSMXFlueWq8a212QmsNW6rpmF9vmdlpA9kT90/DsP7V7MuFZSw1lJLTVLGvilaWva7kQVxgzPFK0WcFJHzuhX9DsTfLlUFtNRvbBvkNmm9BpGcZ7SO4L0HZzyeW+zPbU1hFbVtwWlw9CM/AdvxP4L6+TlY4Lds8kcUmyJ5N9mp7ZTSXSsYWS1TQ2OMjBaznk9+mnw+K19bTw7rqsxRvnhieGOf0BGo7jgZUsDRVV8a4SUMhglmgZM4TNjaXHddG9ucDU6kL48pvJPsz1qKjGkZWxziOkoq2embC6jD5nsga4+1GI4Wgnm7IO7y9XtWpsdqFCx9TNFGypqAN9sY9GJo5MHwGTr1JJUakt7Zq2BsNJJT0NI4ygy53ppcboJB9LDR241x2K/UnK9FigWctn5hEc9OS0azlt/R8XcvNl0aw2dqj2TkIqPYFCmPRZ7OTfVHcnhMZyHcujVizpFnbvzc/rFdKmtpaNm/U1EUDe2R4b9V5ptptLd7ZcmUNDWOp4TEHncA3iST1+Sw09RNUzOmnlfLI85c97sk/NfY4/DlkgpN+Dx5MyjJo9mrvKBs5Qnd89NQ/sp27/AOPL8VUzeVa1tzwaCqk7Cd1ufxXlaF7Y8HEt+TF55ej0WXytyZxDZ2gdr58/9Kjnys3DP6MpsfruWCQtFxMP0c/LP7PQo/K1UA/a2eNw/qzkfsKmxeVmiI+2tc7D/Uka764XmCFHw8L9D5pnrcXlSsT8cSKrjJ7YwceBVvSba7OVjd6O6ws+EuYz/wA2F4ahZy4ON6Z0s8j6Gp7hR1elPVwzHsjkDvopIK+cFZ0m0t7oWBlNdKmNg5N3yQPkVhLgP9rO1nXtHvE9PDUs3J4myMyDuvGRkahdAMBeNUflI2jpT9pPDVDsmiGnzbgq8pPKyfRFZas+86GXl3Aj9qxlw8q9WdrNBnpSFkaTyl7PVOkkk9Mf97F/25VxS7UWKsDeBdqUl3JrpQ1x+RwVhLFOO0aKUX7LZIRlMZNFJ6kjX/quyn5WZ0AGOSVIhAKkIyhGUAYSprntaMucAO0lVdftRY7bkVVzp2uHNjX7zh8hkqpN6RG0i1Wdtn5hF3KiunlVo4sstlHJO7lxJjuN8BqfwVps7Uuq7FSzuaGuezJA5ZXOfFOEU5KjrFNN0ifU+xd8kJKj2LvkhZY9Hc9nNg9Edy6hc2eoO5dBhZPZ3Xg818oX84mf3dv1cssvV7nsMNpLuK6oqzDTtiEYbG3LyQSeugGvxVvbNhdn7Y3ShbUP/pKj0z+4fIL7uHl48eGK2z588UpTbPFYKeapkEdPE+V55NY0uP4K0h2Q2hnxuWip15bzd36r3OGnhp4xHBEyJg5NY0AD5BdFJc+XpFWBe2eJs8n21DudsDR2meP/ALl2/wDhxtLj81i/47V7MhZ/rsv4L8ETxV/k82obytod3Tx/tco8uxG0sPr2mY/qOa76Fe5IRc7J+B8ETwCpsF4pBme2VTAOpiOFXr6PwFwqKGkq9Kmmhmxy4jA76rVc9+4nLwL0z53QvdKrY3Z2saRLaoGk9YxuHxbhUdR5K7NJkwVVXD8C4OA/BbR52N7Rw8EvR5Ohbyt8lFxjeTRV8EzOgkBY79oVNVeT/aWlaXeYcZoGSYpGuPhnJ8FvHkYpakZvHJejNpV3noKylJFRSTwkc+JGW48VwWyaejjyh0c0sLt6KV8Z7WOI+isIto75AQY7xWgDkDUOI8CcKtQo4Re0W2i/bt3tMwAC6vIHbGw/sXYeULaYD9IA98LP3LNIXHw4v4oveX2aN3lB2ncP0ju90TP3KPPtptJUM3ZLvOB/u8MPi0BUiFVhxr9qDnL7JFTca6s/Oq2on/tZXO+pUdCOZwNcruktHNtgvXtkf5s0f9mvObVsne7xk0tC8RjnJL6Dfx5/JelbNQPpbDSwyAB7G4OF8j+pzi4xSZ7eLFptlhUexd8kJaj2Lv46oXy8ej1T2NjHoN7k/mU2P2be4J6xZ2joLvQW2ACqqGse4ktjHpPd3NGqju2hqqg4obVKR0kqXCMeGp+idwozJxSxpeBjexqnrRZGlRz08kQy3+c/a10FMPdghz+Lso8zqHtxNdK1/dLuf6cKWgKd5F6orX2CglOZmyzHtkmc76lINm7T/wDRt/zFWiAuezLSK1uz1sZrHA5h7WyOH7VIZb+EPsq2tYOg84cR4HKlpU7MUiIYbgzPCu1QP12sd9QnNqL7FgCopJx14kTmuPzBx+CkoV7yJ1QwXiviI41r3x1MMwP4ED6p7dpKNoHnENVTHskhJx825H4pEpXSysnREunu1vq3blPWwSP9xsg3vDmpYOVRTUVLUDE1PFID7zAVxbaoYtaWWopiDpwpnAeHJdLKiODNEWg6EZ71XVuzlmuLi+rttPK8/f3AHeI1UIm8M9lcmyf20Df+nC6Mul2iaBLQ0856uimLPwIP1WkclaZw4fgiT+TzZqYkihdGf6krh+1V0vkqszsmKrrYyeQLmkD/AJc/ir7+UD2OxNaqxg7WBrx+BXUbR23QPfPGT0fTSDHz3cLZcjItSOHjj7RjZfJIz/wru7/HD+4rgfJJP0u8fzhP71vfy9asZNwgb+s/CcL5ajyuNN/xQtVy838jn4ofRgW+SSbOt3YO6E/vUun8k1ID/tN0neOyOMN/E5WyN9tI53Km/wCKFzftFaYxnz1j/wCzBefBoKj5WZ/uHxR+ikpvJns7Tj7SOoqT2yy/9uFeW/Z20Wol1Fb4IXHm8Ny7xOqjybT050paOtqj2thLB/zYXGS7XmpbimoYaQH787984/VH71jPNJ/5SO1BekX+gWetf6Pi7lxloKmuGLncJp2f0Uf2bD3gc/mpsETIImxRNDWMGGgdAvLkkno2jFoSp9i5CKj2LkLrHok9iR+zb3BPCbGPs29wThzWT2aIXohMllZBE+WVwZHG0uc48gBzKptlNqIdqqCWpjpzTuik3HRufvY0yDnRK8WC8KFmNkNpqzaGqusdVFBG2jm3I+EHAkZdzyTk6fBadGqAICFGuVfBa7dUV9SSIqdhe7dGScdB8VECUlWIt239xuT4pKfZWsfRyyBgqGvzjXBON3Gh+PRXFk2hqbrtDeLdJTNiit72sY/XLs5znp0yPgVXFolo0CRKkXJQ6oWdtG0NXcNrrvaJYoW09CG8JzQd85xnJzj8AtEq1QDKPgs/s1f6i9XK8RTUjYW0NTwI3DOXAZGueumdO1aBGqAJUiFAGUEZ0wjpqhANMUZ5sae8LmaWmOpgjP8AgC7JOqtg5CkpxygjH+AJ4jYz1WNHcE7KOaWAKOiEKFE6pQUICA51HsXfJCKj2Lvl9ULfHoynsI/Zt7gnhNj9m3uCcsXs0WjObfXEW3Y6ueHBr52iBg94uOCP8u8fks1sKw2TbOts+C2Ooo4ZQHDXeDGn/rcPku/lKc653OybOxyYdUzcSQAZLQTutdj/AD+CqblbbhsdtpZa6ous9w84fuOmmJLt3Ia5upOmHfitI/40cPYbN3h9hte1VwjDTLHO1sYcNN4ucB9c/JTLLf8AaWm2jtdHdbkKiK80wnbuRtzFvh26RoACCBnmFRQ0ctXs1tTwgXGGrZKQB0DnZ/DX5K12MdsdFcLZMyetkunCJeJj9nAWxkuPIejocc+i7aWyA7bPaOmgrbLNVcW+NrWQwPbAz1dckDdweQ5j73h6DXWh1z2dltdbUulkmh3HzlgyXe9gYHPXHwXktZW18t1m26o/YsuHCbluuN0Yz3twD3r1uovtJDs66+M3p6UQ8X7PUuHYPiuJeKo6Rjtgr3NZK5+x14bwpYnu82edGnJJLc6aHmD1z3Jv8rb2DtefOx/8tfu0o4TPs/tHN7NdAOeVVbRXqh2s2tsjrDDK6pY8cSTh7rvWBA/w4cSfj8FzPPb/APtf/wBzl1VkJVDtLtTbr3ZDcLmyrgurWSGLhtADXHGNAMEc9FYxXPavanaS4x2e4RUFHbpuGA5oIeQSOw5zg/BUVw/SmxX90p/9asdkr/b9mL9faC6yPgdJVfZnhuOfSd2DTmD80a9oImW9teds9rG26aOKs4TOHLIPRadNTzXCivW01o2xt1vud5p7lDXOAe2HdLRklvMNGCDroo1cZfyvtwYN7fNM31eeMtz+GVS2FttftJswLcN6Ybpq8ZzvhxJ5/Ds6JRLNDFtlfTs7tHWuq2majqI46c8JmIw55BwMa6duVrNi23t1mFVea9lW6rDZod0asY5oODoNdeS83h/mftb/AHyH/wDIV6ts3/Ne1f3OH/QFzPwjpFmhGULI6BCRCAEdUIQAhJqg5QAlQhACAhAKA51HsXfJCKg/Yu/jqhb49Gc9ix+zb3BP6Jkfs2dwTtVi9mi0c3U8DpmzOhY6RujXloLh3FLLTwTFpmhjkLNWl7Qcd2U9LlQpyZTU8YeI4I2B/rhrAN7v7VzittBCXGKip2FwIcWxNGc/JSUK2Q5eaU3B4Hm8XCznc3Bu57k5sMTYuCI2CLGNwNG7jswnoUBwgoKOleX01JBC883RxhpPzCXzSl+0/wBni+19f0B6ff2rsjqgo5GkpXFhNPETGMMJYPRxyx2Jklvopp+NLRwPlH33Rgu8VISK2Bgp4N57hDGHSDDzujLu/tXOK3UNPJxIKOCJ/vMjAPjhSM6ISwcfM6XcezzaHdecubwxhx+PauzWtY0Na0Na0YAHIIyjmoKDohIhCioCTKAgFSI+KOaAXOiEiOqAEqRGUAJUmUDmgOdR7F3y+qET+xd/HVC3x6Mp7Fj9m3uCcmx+zb3BOWL2aIVKkCUclCghJ1QgFyhHVIgFQk6IygD4oQjogDKAkSoAz+CEIAQAhJnVBQC5RlIlQAhCEAIRySIBUiEIA7kvwTUqEGTn7FyET+xd/HVC3x6M57Bns29wTlD33YxvHxRvv953is3E6smA6pVC33+87xRxH++7xTqOxOyjRQeI/wB93ijiP993inUvYnJFC4j/AH3eKOI/33eKdR2JyFB4j/fd4o4j/fd4p1HYndyRQuI/33eKN9/vu8U6jsTUKFxH++7xRxH++7xTqOxOSZULiP8Afd4o4j/fd4p1HYm5COahb7/ed4o4j/fd4p1HYmo6qFxH++7xRxH++7xTqOxN0zlJlQ+I/wB93ijiP993inUdiblChcR/vu8Ub7/fd4p1HYm8uSFC4j/fd4o4j/fd4p1HYnJAoXEf77vFHEf77vFOo7Emf2Lv46oUUvcRguJHehawVIzk7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BDAAoHBwgHBgoICAgLCgoLDhgQDg0NDh0VFhEYIx8lJCIfIiEmKzcvJik0KSEiMEExNDk7Pj4+JS5ESUM8SDc9Pjv/2wBDAQoLCw4NDhwQEBw7KCIoOzs7Ozs7Ozs7Ozs7Ozs7Ozs7Ozs7Ozs7Ozs7Ozs7Ozs7Ozs7Ozs7Ozs7Ozs7Ozs7Ozv/wAARCAFaAOcDASIAAhEBAxEB/8QAHAAAAQUBAQEAAAAAAAAAAAAAAAECBAUGAwcI/8QAUBAAAQMDAQUDCQMHCQYEBwAAAQACAwQFESEGEhMxQVFxkQcUIjIzUmGBsSNCoRU0NXLB0fAWNlNic3SCkrIkY5OiwtJDVYPhFyVUlLPD8f/EABoBAQEBAQEBAQAAAAAAAAAAAAABAwIEBQb/xAAqEQACAgICAgIBAwUBAQAAAAAAAQIRAzEEEiFBE1FhFEJSBSIyceEVsf/aAAwDAQACEQMRAD8A9HYxhjadwch0TuGzHqN8EM9m3uCcvI27N0hOGz3G+COGz3G+CUI6qWy0N4bPcbjuS8NnuN8E7CVLYoZw4/cb4I4bPcb4JyEtihvDj9xvgjhs9xvgnIS2KE4bPcb4JOGz3G+CekS2KE4bPcb4JOGz3G+Cf3oKWxQzhsx6jfBLw4/cb4JyT5JbFCcOP3G+COGz3G+CckGQOecpbFIThs9xvgjhs9xvgndEZS2KQ3hs9xvgk4bPcb4J6EtikM4bPcb4JeEz3G+CXGqVLYpDeGz3G+CThs9xvgn/ABQlseBnCZ7jfBHDZ7jfBOQOaWx4OU7GiIkNAPaAhOqPYO+X1QtsejOexI/Zt7k7uSR+zb3BKFi9miFSoQoASpOZS9UAiEJUAiXCAhACEd6MIAR1ShIeaArq6hqZamOejlbE5pO8STrkEHTr00yOQPRNjhuhkka6ZgYMAOJyScDONOWcptfR1tTcWTQVQigjZh7RK4EuBzqBp2d/I6KFBYKhrqCSWoGaaSd0hbO/Uve4tx2nLtc9nVdEJ0VHdOMyWepjLmxFhLNBkvaSQMe6MZUaWhv80L2PrKY70ThgAgb+BjOQcjOdNNMdyUWquLYHioBnj3Y5s1D3Ddy4kctThzeYzpzSuoK4udEKwRPbFEyBjal2QWk77jka5GmoPLKA7Op7hJNLTTSB8MrHAOGdMjGD6OMZz1J15LrFTXFltbHx4xVBrQDzYMc8YATPyXI+apmme5znH7ICokGBvb3T1c4aNOzqokVjrYbS+gE4cHUPm2XTOLQ46E4IPLp4dAlglRxXUkRunb9mBl+cb5PP7vT9qPMbg+PFTURSblRvt5j0BnGdOeo6cxlMbbrkWOZJV5ZzDRK7Od4E+ljPIadmT2BNittdBSU0bZczcbfmIqH7oHpHTPPmNORxqgO8VNczTxCaqYZA5/FI5PBPogaaYBz3hObTXA1Ly+qbwN5vDDfWxunOdOrsFVz7NdZqSankqQ4yRubvuqHka8tMchqPjnXkMyDbLi+NjHVRBGcvFQ/IO9nlpkY6Hly1CAky09wMsxiqGBjyCzez6PPPTs17+vY6gpqyKpmmrJY5DIxjW7mdMF5+jgob7ZcjG0NqMOEIYD5y/LXb+Sc7pzpjU9mMYJUy1UlRSQOFVKZJHE5+1c8AZJGN7v8A/wC4QE4pG9UqAuTo51HsXfJCKj2Lv46oW+PRlPYM9mzuCcms9m3uCcFi9miFQgICgBKkwlQAhCVAA5IxkICEAI6I6oQCpChBQFW+kDa9xdW7gne5/C3yC70N3GM/DPyXNtvlEzpm3ORsUmHBgccD0t4416jI7l1rrOyrfxWzyMfrze5wGRjQZGPljr2nJFaXNlY91TkMzo1mM+gWdvLGD36/BdWQ5y0ThVTV8dzMcD2nLC/0M7oaHZz03emOa7222yUUhfLVSVEjo2sLnkk6OeRzPY/HyXWGi4DZsSEumlMhJHqkgZx8OfiuFNaGwTmV1Q+Q8NseD2A6E9p7T1QE3jwhxBlYMNDuY5HOv4HwT95oIyRqcDJ5qtgsoYJGzVDpt9gYMsAw0BwGe0+mTlPjtW5HE11QXmOUPLnNyXAFxxz09bu00AU8FLBCqqOxNpXkmqlkG+HtDidPTLsc8dcaAK1QAEdUI5qFBCAhACEIAQHOo9g75fVCKj2Dvl9ULfHoynsI/Zt7gnBNj9m3uCcFi9miEdJHHgPe1pPIOOMpwIIyCDnsWQ22eIaqjnwMshlwTnnlnYtNbP0VSD/cs5DH3Qq14slkrkhZ+7bTGjrvMaOASStxxJH53WZOBoNTrp0107cLZNp23OaOCeFsb5WkxTRnMcpbneA6g6E4PROrFl/hLjsWVk2ungr5o5qePzeGo4Mm7neYN7GT00B3u754lV+0ktNc30cMMLt2ZsIL3uBLiGnGg09YDrjmdE6sWX3Ej4nD4jd/nu5GcdycsoyFg2wZiZ535nZdwSN526527v8AYAC3uGOqSo22lpXky25rY+K+PedPjBaTz0+H8DVOrFms6pVR2naJ9wrWU76VrWyxl8csby5px0OQNSNfkc4UOTameoqd2i83ZAGuk33sdIXxtAy/AI3RqOeeY7U6sWahIVU2e9uuk0kRhYzhs3nFrycZ5A6DGdfAq2U0UQoQlUAYSJUYQCIQlQCISpEAIR1QhQQhHRACAhA5IDnUewd8kIqPYu+X1Qt8ejKexI/Zt7gngJsfs29wTgsXs7RiPKAXCutgDSBuTZk9z1Bp8dcDPbpqtTa6+ifRU0MVTBvmJoEbXjI05YULaHZoX2po5xUNhfTB4bvR72d7HxBHLHzKgUGxU9Fc4a51ya98cm+cQbpdrqPW7CR8134aJ5sq9mqiGa+Uj66TNRI18jt/m2owAR8NN/T+r8EkLjPtGx1Kwbv5Q9Dh6ktEhJOc8t3ePYAenXTXPZhlbUvqaeoMErx1bvBrsg7w7D/7Hmull2chtMj6h8nHqHjG+W4DBry69TqST+OXZCik2rt7RdOMId1tZFuukb0eNCe8jc17GfAkcLBROuW0EdXVzb8sTnTyDm3Iy1rR8AXEg9d3pkZ1l3trbrRcEuDHtO8xzm7wBwRy7iVxsdmFojmdJK2eomdl8oZu5HMDmepcfmp28UK8lDTSyHbSJhDQ01cug64ZJqfH6KosBZV7S2qV7RIKnfllDhkB269wHyOvToVsaawcG+PuT598F5cxgbjGc8/8x/jOYFn2O/JF1pqtlYHx07HMEfDxnIxnOVbQorra18e0lAxz3vbxXMBceQEUunTTl06fDKr6ekNPNUQU8sjmgyUjXua0b8OG728P8OMjXTpnTUwbMvpbxFXRVg3I5JJDE5nrOc1w1OeWXE/TGSsxIRQ1U7XVErJAC+biO3JN867x9E55NwBut5c1UyGu2cpIKWmlLZY5KiR+9KGHO57rTnXTPUDmVcFZ3ZejrIjJUTxywxPb6DJBhzicakc9ABz11WiWb2dIRCEKFFQjlolx2oBEJUmEAhQlKRABQgoQoIQjKEBAQgckBzqPYu+SEVHsHfJC3x6M57CP2be5OTGezb3BPWL2aIptpb3UWiKmbRiEzTSelxgS1rANTgEa53R8/guFFe5rjS1lHM17axkLnB8LCxuN0YIO8SDk9vRJtbBE8WyV7fSFXuAgkEgxvJA1HUDqOXMKPs/C11quFY9jjKzfjZ6RwG7jSQG6Dn8F0qonsXZmuFC+rp6+5Pk3WRSATzl5aTvb2CSTjQfDqOa03ndN5qaoVEZpw0uMocC3A5nPJY6FrhRVs7S4mkjZuhoALgXOGpI7BzHUk9AosUk81llponPiikuOJTGNQBHvkDvcOfXXTBAVcSWXp2yp3TvZFRTOjYCRJI5rN/HutJzy11AVzbbjBdKRtTBvNGcOY8Ycx3YR4eIWMhoqi4RzR09HUPijIY9rXNG88NDmjLjkaOGSOpOnPN/s7b66mqauoq4hAyZkbWxZGQWl+TppqHN8OmijSoKzptfVVFFszVT0sr4pQ6Noew4cA6RrTg9NCVjqS6Xump6qdlTWOZTNbxHyTcQAuyBkPJ0z9NeeVr9sgTs1MG43jPT4z/bMWKglDqSr3auWONzGukgYR9ru6gbxGQc72ucnnhdR0Hs22zl6lufHgqGESQtY4OP3muyNfjlrvkQm3DaukoqnzaKGSoc127I9rmtjjOdQXE8x8AVytNPJR2GruUfD489PvxFhLvRawlgJ1yQSfH5CipKOeOZlJTNqJpxvP43o7xAw1zsOOD6wA58zrzUpNizWWq/U90mkp2xvimiGd12CHDOCQRz1xnkRkKDcds7bQ1LqZjZKiRhDXFmAwOz6uSdT3ZUG12W4xXWheKV1NT0krnlz3tLngseMeiT1cNO/XQKDU3G2XO6zxW2zMmneXOM72l+OYLwBowZwQdM5ycZyVKxZr7fdIrhDIWMdFKz145MZb4aEfELKbCV1dV3GZ1TV1U0ckG8G1D3HDgW6gHQet0/DkuuyTJDdZppXEvNMQ7OmdRyHfnPxz8o+wALrjJl+82Kij3fRxgOcTj5bv8ZRqkwbSvkfDb6mWM4eyJzmn4gHCoLJc3tqKh9fcXSMp4C+V0jmhrBkdB1GCCT15dVdXkubY68tOHCmkwez0SsnYbfLUQXGmY0B7o4nNY44blriSCcHmW9h0IOD1iXgr2W/8s6YlzxQVnABw1+6AX64GGk51Pbg/BTbltHRW6ngnLZagVEhjY2ANzkZzneIxjl3rMzvbbppBX21jnODd2OQ7jsAn1HAnlnIx15lpOV32hkpKm1Ww0MRii3pA1nqFno4LT2HJGuvar1VksubPtPBeqhsdPSVEbC1zt6XdHLGmAT2qPWba26Cq82p45alxduh7QGscewE8+fQY+KZsdT0rbKLs9pbM8zMkkc84DGSuAGM4AAaOXYqOW40NzmqzarM3ecHPfUPaXOaSCd7HJmoznPXXBODKVi/Bs7ZdqW6xOfAXNcw4fG/RzeeD8QcHBGhUG5bU0lvnMEcMlQ5pxI9rmtjj1wQXOPP4DKq9lXSNNwqIWGZ4hD42v0e8+lug9g0wFAt9PUcKnbSulqJ3+m6YFu9jqQHaY56fEcuavVWLNZbb9T3CZ9OGOima3eAdgteO1pHNZvYq4V1deZ31FTUSQvgc9ollc4E741a08hzCk2q1V0Nwpz+TnUtPTuLgXvYdN0gjQnHrYGMDn2qv8n8kr69pkcNKHG63k30mYHxPb4dEpUxZviOhQEJAszoZUexd8vqhFR7F3yQt8ejOexGezb3JwPRMjPoN7gnrF7NEQb1QuraH7KPiTwO40LSQMuAIxk8sgkfNU1jtd2jjrY5Kc0UMzHhsb5GuJe4AB2GkgYDcc+vhp3PawAucGjIAyeqd1VvwSjM2yzXKmtle2ojBmmijaxrJt5zi3eJ1OAPW0XSxWWqFlq6WuhNI6abeiG81zmABu6SWkgn0e1aMJrZonyvjbI0vjxvtB1bnUZHROzFGXktt7infFTRzN39HSMqAIznJydd4Yz0bn44xi+tFFNb7e2nnmErw4uyM4Gemup+ancwkP0Ruy1RWbSW+S6WCpo4WNfI/dc1rtA4tcHY+eFn6TZOrqrdP57CKWqyx0O7LkktLj6RGmDvAfDHwWxjeyRu8x4e3OMtORkaFORNolGW2Po7vbHzUdZbzT0Zy6PMrHAOzyG6c6jHTmD2p1VZq6ilY6hZNKxh9AxStD2AZ0Ic4AjBxzPLJC0pmiEwgMrOKW725veljtx2JyX5sUUtktlwp5Zqm4TZMzcGMSOeRroCT2Ds01KpYNmrnS1b6GGD/ZizdFRxA1j28yHNB3jy7NcnkOe0RolsUZey2a5268P4kcJh4e7JO0gCRuDgNaNW4ONOWAea47J2S5We71HnFNu074QwSmQO3i06aA6DBP8AGi1ccsU29wpGv3HFrt053XDmD8Uyepp6VrXVE8cLXHAMjw0E/NW2KG3CKSa3VMUQzJJC9rRpzIOFntnbPc4KKvFQx1BNURtZFlwcWYBy70XEZOc50OVqcLn5zA2R0ZnjDwQC0uGQTy8VEy0YwWW/QhtJ5vPUsjd6Er6wcNuhbn0iXAYPIN01xzBEi47OVtJaaSGhhbVzROkc/dLW4c7GCN4jQAY55Omq1scrJo2yRPa9jhkOacgp+VezJRSbOWqppNlIrdXDhTvEu+GkO3N97ncxodHKjg2cukc89GynbFTyRhjqgyjceBnGWg7xGp0I16nVbR0jGyNjL2h7gS1udSBzx4phrKUOc01MQLM7wLxpjnlRNikUVgtdxtlfUNmjbwHDWYuB4h5gjr1OQcdOfNcquy11JVCejEkzA4lghc1r2ZAAHpEAjAxz7NOZWmBB1BznkU1z2tc0Oc0Fxw0E4yeenyB8E7MUU9lttwp5zV1s78yRbr4nSF53sggk8hgZ0GmpVXsxY7jZ7zI2WnIo2xvihkbI0gDeG6cc8kAkrXHmhS2WgQBohKFAcqj2LvkhFSfsXfJC3x6M57GM9Rvcn9iYz1B3J4KyezsxXlJuDqent9NHMIZOI+qD88jE0lo+bi3wRLtrcHbRx09Oym8xdU0cOHMdxCJ2b2d7expg9Oq089lo6m4vr52GSR9MaUtcct3CcnTtz1VbTbEWilljkYahzo5YJWl0mfSiBDOnLBXSaonkqblt5X0O0dbRRUsMlNRh5czcdvndiL97ezgDIxy6qotm01zo7/V1b2Ur5rnJQ8X7Nwa0OgLhgb3MDAyc5wttNsrbp7jU1rn1I87aW1EDJ3Nim9Et9Jo56EqCPJ7ZmwOjEtbvF7HCXzg77Nxpa0A9gBx3KpxHki2zay6XSmmqQ+30cVFRRzVL5onuBe9rnDGHaNGB2k6qB+VLrd7zZ3yTU2/T3KWJj/NZGbw4LXZLS7I0cR4HVaH+RFoADGmqZEacU8kTJyGTNAIBeOpGdD3J0Wx1viihYKitL4anzlsxnPELt0NIJ7N0AYUtCmZai2yraSkhio6OigijY6oqGbjyHh1UYsN9LQ+lnXPcp8W2Vz4tQ6qqKCCB0U0kcjoHnh8OYR4IDsuyDnTGqtv5C2bepyPOBwMggSkCUcQyYd2gOOV0n2KtFRC+J7ZsOZIzR/LfkEhPLnvAK3EeTObL3mqvm3UNVWNjbKy3yxHhsLAQ2XngkkFK/by5RcVrZqCoY5kT46ptPIyJgdIY3H0nZc0YOoPPPcNNaNkrZZa1tbTGd0zY3R70sm9vBzt4k6c8qkuuwkVLbHMszJpn8WMmGWpLcRNeXlkbvu6knJzzJS42SmQodvrq8Ucb46bjyjiFogf9u0y8MNZhxwcBzsnsGifU7e3eiZXzSw0kjI4ZXQNaxzS0tnEQ3jvajXJ5fJXFq2UmfSUU92rKptxp95pfDVOy6Mu3hG93N4Cky7FWadkrJY5XsmjfG4F/vScQnvDtR3JcS+THUu0dfs/QXd0VTROqXXaqc+J9PI7ikbm8W4dhrdSdc9Fa7XzSflujq5oKSogp7bPUCnqIS8Ejdz1xnlg40159LKTyeWWSARvlrXHiPlfKZyXyF+N7ePXO6FcV1iobjOJahrnEU76bd3sDcfjPz0CdlYpmSoNtL5WXaitLm0DZ55iHyiJ5aGcNsgAG9z1Iz3Jt1qGwbc1DXU0M4mrKJn2oJ3PQkO83BGox1yNTotDb9i7TbaikqIvOHzUsj5GySS7xcXNDddOWAMKTVbMW6run5RlEvH4sUuj8DejBDdO5xU7JCmYWy7X3Gy2Sjt5813HU0L4Z3ROIha6UtdvgOy7A1GMclcUG194rYuLP5jQxxW/zqZ00Eh9Ivc0aB2ceiDjqraHYSzwUEtI19WQ9zC2UzniRbhJYGH7oBJ8VIOydukhmjnfU1BnpRTSPmmL3OaHF2cnXOTzRyiKZRWO9VV7v9smq+GZIDXQh0cbmBwbwcHdcSQfgVCutFbWVe0N3pbZBw7fA6A74duzzP1kJwQdAd3Q9T8FrLXsvb7Q+CSB875ITKWvlfkuMm7vE6a+qFFj2Jt7KeemNdcnwThwfC+rc5hLjknd5ZzrlLQpmeqdvbnSmZ0FPR+bRy1FNFG5jt4Phja7eJ3tQScY0wOqfbtqrrdJKbi0dHPWRVE7Yd1rm5cKZzm49LmScH4E96vZdg7JPUzTPbUfbB/oCU7rHPaGvcB7xA1K602x1rpNYHVMb997w5suHNc6Mxkg9PROnx1VuIpmdk20vItFLURPoXVEgqHzsdTvbwjEzeMZG/wA+Yz2EaLR7K3itu1PViv4Jlp5wwOhYWtILGu5En3sc1zbsTaRBw3vqpXHjF8skxc95kZuOJJ/q4VnbbTS2kTil38TvD37zs6hob9GhctqipMnFASJQVwdHOp9iUIqfYlC3x6Mp7ObPVHcnjnlMZ6o7k8clk9nSHBKkCUKFFSpzYpHjIY4/JdG0kx+5jvKtMWjglUjzCXtZ4pfMJPear0l9E7IjIUjzCX3meJSGimHQHuKdWOyOCF0NNMOcZ+qYWOYfSaR3hSmWxEoSIChRSkSpAgDsSoSZQovRCQlHagFQk6oKEFSIQoA6oQUnVCglCb8E5vJAcqn2RQlqfYlC3x6Mp7ObPVb3J4XNnqjuXQLJ7OkTKWlZMzfeTjOMBTWQRR+qwD4rOXDa+17OxcGrfI6oc3fbExhJI5DXl0KyVw8qtwmYW0FFFTZ5Pe7iEfQL3YeNOaTijCeRJ+WeqaJr5Y4m7z5GsHa44C8MqdsdoqrPEu1QM/0Z3P8AThVVRVVFXJxKmolnf70ry4/ivbHgS9swedeke/Ou9tbzuFKP/Wb+9M/Llp/8zpP+M396+f0LT/z1/I5+d/R9BC8Wx3q3GlP/AKzf3qRFV08/saiKT9R4P0XzqgEg5BwR1UfA+pBcj8H0fkIXz/DfrxTgCG61jGjk0TuwPllT4dudpYPVusjv12Nd9Qs3wJ+mjpZ0e3OijdzY0/JczRwnkCO4ry+j8ql2hYG1VHTVGPvNywn6hXNF5V6GRwbW2+aAH70bw8eGn7VhLh5V+00WaL9mzdQe6/xC4uopm6jDu4quptvtm6nAFxbET/Ssc38SMK5pbjRVzd6krIKgdsUgd9F5pYGtqjVZPyQnRSt5sd4Jp00OmFcc01zGO9ZoPeFk8R2plTnRIrQ00J5sCaaKE9CO4rn42Xuit6oU42+Po93zR5g3+kPgp8ci90QkKZ+T2++fBPFDGObnFPjkO6IKTBJ0GSrIUsI+5nvXRrGM9VoHcF0sTJ3K1lLNJ93dHaVwhlZNGJGHLTyVtPUwUsTpaiZkMbRkvkcGgfMqgtT2vt0LmkOaW5BB0Kk4KKsRlbO9R7E/JCWo9g7+OqF1j0Sezkz1W9y6DmubPVHcug6LFnSPOPKL/OCD+6N/1vWUWu2/hln2jp44InyvNI3DWNJJ9N/QKPbvJ9tDcIxIaZtK13Lzh26fDU/gv03GyQhgj2fo+Zli3kdIzKRek0fklbhrq66knHpMhi/6if2K4p/Jjs9CcyCpqPhJLgf8oCS5uJa8hYZM8fQvbWbA7MR8rW0/rSvP1cu38itmwP0RB+P71x+vh9M6+B/Z4Yhe3ybB7Myetaox+q94+hUabyb7NStwyklh+Mczj/qJRc/H9MnwSPGUL1abyU2hw+wrauM9ri137Aqqr8k1S1pNHdYpHe7LEWDxBP0Wi5mF+zl4Zo8+QtZUeTXaODO5FBPj+jlGvjhUdVYLxRFwqbZVRhpwXGIlviNCto5sctSRw4SW0V6cyR8Tt6N7mO7WnBTXNc1xa5paR0Iwha+Gc+UW1HtTfqFwMF1qcD7r5C9vg7IVxB5TtoYfX81mH+8iP7CFkULKWDHLcTtTkvZ6JTeVuVrQKq0Me7q6KYtHgQfqrGHyrWlw+2oqth7Ghrv2heVIWL4eF+jpZpo9ih8pezkvry1EP68JP+nKkDyh7Lf+ZH/7eX/tXiqFx+gx/bOvnke0u8omy4Glxc74CCT/ALVDm8qGz8ZwxlXL8WxAD8SF5EhFwcf5HzyPTKrytQNJFJaZJOwyShv4AFUNZ5TNoKkERGnpgeXDjyR83ErIoWseLij6OHlm/ZJrLlXXB+/WVk1Q7tkkLseK9a2dObBRf2TV44vZNnP5v0X9k36Lw/1NJQikenituTJ0/sXfL6oRP7F3yQvlY9Hqns5s9UdyeFzb6o7l0HJZPZ0ixt8Ue4ZeG3iE7pfjUgchn5nxU1Rbf+b/AOJOuDnNt1S5hLXticWkcwcFemHlIyls75ASheC0VfcLpd6OCpr6mYTTxsIklc7OXAdSvehyXpzYHipN7MoT7CpCuVRVQUsRlqJmQxt5ue4NA+ZVTVbXWSGlmliudJNIxjnNjbM3LyBkAfErFRb0jttIu8oByvBbxfbzcKx766qnYXa8LeLWtHYG9n1UOC5V1M4Op62eJw5FkpH7V71wJNXZg86vR9DdyFhNgNsaq8TOtlxPEnYzfjmAA3gOYPx15rdF260nBOByC8WTHLHLrI2jJSVoVGFnodu9nZpjC+u4ErSQ5k8bmbpHQkjH4q1hu9tqYnSwV1PKxgLnOZKCAO0qOEltF7IbX221VTQa+kpZckNa6aNp1OgAJ6qmqPJ7s1UEkUJiz/RyOH7VkL3cbtt1dZKeyMeaKhBe0hxaHuHJxz1PQf8AvjbbH7RNv1na6T0aun+znZnXI6/P963cMmKKaf8AwzTjJ1RnaryTUrnF1Jc5Yx0bLGHfiMKqqPJTd2a09bSSj+sXMP0P1Xq6Ejy8y9h4oP0eIVGwm0lO4tNtfIB96N7XA/ioMuzd8hJ37PXDHMincR4gL33CMLZc/J7SOPgifOcsMsDt2aJ8Z7HtIXPK+jyxrhhzQe8LkaKlccmmhPfGF2ue/wCJP0/5PnUnCk01urqz81oqif8AsonO+i+gm0lOw5ZBE3uYAugaByAR89+oj9Ovs8Kg2O2iqcbloqG5/pG7n1wr+h8ld2mAdWVdPTA/dbl7h9B+K9XwhZS5uV68HawxRjrX5NLJRNDqsPrpO2Q7rf8AKP2kqbaWNjtsLWgBrW4AC0izlt/R8Xcvn58kp+ZOz0YopPwdqj2Lv46oRUexchcY9HU9nJvqjuXRvRc2+qO5PasmdItbd+bn9YrtOziQSR++0j8Fwt35uf1ipMrgyJzzyaCSvTDSMpHg2zUfE2ptjR0q4z4OB/YvejyXi+zdTZ6XaOhMUFXUTPqmMje97Y2s3nYzugOJxntXtBOmV7+Y7kvHo8+FUmeC7Q3ytvl0lmq3vDWPIjhPKIZ5Y7VVre3zZmXaLbBzbdb56KncTx6qWIhrnZOXAHnnTsWdvOzU9hqnxVoqOE04bOyDLH9mDvL34s2PqordaMJQldkO1s8+l8wmkDYix72vfnEJDS7e+A01+HxAXSaxTR0klVDWUVVHHguEE284DlndIDsfJR5ayJsToaSEwxvaA9znbz3411OMAZxoB4qK3eDhu53uWnNa1La8HPjR6r5Otm6Sko4722p84nqI93DeUXa3v0W46LObD0s8VhjnrKQU1VL6+G7heAfRc5vLJHXmVpF8LNJyyNtnugqijzjb2xQ0Nzg2hbS+cQOkDauEj0TpjPwyNM9uFnrpQWm93qlt2ytE4GRuZHue4jJ1PMnAHX4rY7fbScOH8gW5gqK2r9CRobvbjTyGO0/h4Ks2JDtldo5rNdYWRz1jGGGbOhOM7ufjnHeMa6L245SWLs9rX+v+GEku1LRPp9gbpaYibLtFLA86lj2eg4/HGfos/UU20mwtzde5vNp/OXFkjmZLHE66gbuOWV62oV3ttPd7ZNQVIzHM3HxB6EdxXnjyJX/f5T2aPGq8GRZt7d6VgmuGzc3mxAcZ4CXMx2g4wfFX2z21tDtK6VtHBUxmEAvMsYAGeWoJXmkFTd68RbF09XFJC2oc3isdkOaNefVo1P4dF6xY7PTWO1xUNMPRYPSeeb3dSV1nhCC15f8A8JByb/BYJUyRwZG5x5NGV43cfKFf6qskfT1XmsO8dyJjG6DpkkZJWWHBLK6idzmo7PZ0Lyex+Uy4UjpG3YGsj3TuOaGtcHdM40x8lEn8pe0Mk7nxvgiYTkMEYOB2ZK1/R5bo4+aNHsaa5waMkgAdSsnsVtkdpBJS1MIiq4WBziz1XjOMgdOYXfa6rGI6HcdI3gTVUjGn2gjbkNPwLiD8visHjkp9Wadk1aLGTaS3tJEJnq8HBdSwPmaD3tBH4rvbrzR3J8kcD3tmixvwysMb255EtIBwqS0UFhu1L9o7zyrfG10pmy14yNCG/cHZu6KLY2v/AC3RxsldKKZ9XCHu1LoGuaGgnrh2gPwKvReSWzZrOWz9Hxdy0azls/R8XcvJl0bw2dqj2LkIn9i5CY9Cezi3kO5dAubfVHcugzlZM6RaW783P6ylPYHsLXagjBUa3ewP6xUpemOkZPZVUWy1jt72PprZAx7Dlry3ecD25OqtcJULttvZzSE3R2JHNa4YIBB6FKhQpj7xsHFe7rHUyvp6Smj/APBp4cOk7d52n0OFoqOyWu3kOpKCnhcBgOZGAfFTkLt5JNJNnKil5DACRw3mkZIz1HROSLg6MRP5NmeeurqS91cNUXF3GeA5wJ5nIwVVXzYramZjZnXWO4CkBfEXAtl7dNPh7y9MQt48jIjN44nnFo2+2hqKTiNsQuDYiGSOpyQ/OOZABx4YUfaXyiurbS+gpaSpoqqQ7s3ExljeoHXJ5agLttTDXbGX518tIHm9eCyVjhlokOTy79R8cqz2I2SfTMdebs3i1tVkhsmHbrXa5P8AWK9D+KK+Sv8ARn/c/wC2zH+a2SmsVPV2q7s/LFG7jSb28zf5aN3gM4xpjnr8F6hs3fIr/Zoa2MBryN2VnuPHMftHwTKnZHZ+rOZbRSg9sbNwn/LhLZ9l7fYamaa3iWJszQHxF+8w45HXXPz6rHLkhOPuzSMXFlueWq8a212QmsNW6rpmF9vmdlpA9kT90/DsP7V7MuFZSw1lJLTVLGvilaWva7kQVxgzPFK0WcFJHzuhX9DsTfLlUFtNRvbBvkNmm9BpGcZ7SO4L0HZzyeW+zPbU1hFbVtwWlw9CM/AdvxP4L6+TlY4Lds8kcUmyJ5N9mp7ZTSXSsYWS1TQ2OMjBaznk9+mnw+K19bTw7rqsxRvnhieGOf0BGo7jgZUsDRVV8a4SUMhglmgZM4TNjaXHddG9ucDU6kL48pvJPsz1qKjGkZWxziOkoq2embC6jD5nsga4+1GI4Wgnm7IO7y9XtWpsdqFCx9TNFGypqAN9sY9GJo5MHwGTr1JJUakt7Zq2BsNJJT0NI4ygy53ppcboJB9LDR241x2K/UnK9FigWctn5hEc9OS0azlt/R8XcvNl0aw2dqj2TkIqPYFCmPRZ7OTfVHcnhMZyHcujVizpFnbvzc/rFdKmtpaNm/U1EUDe2R4b9V5ptptLd7ZcmUNDWOp4TEHncA3iST1+Sw09RNUzOmnlfLI85c97sk/NfY4/DlkgpN+Dx5MyjJo9mrvKBs5Qnd89NQ/sp27/AOPL8VUzeVa1tzwaCqk7Cd1ufxXlaF7Y8HEt+TF55ej0WXytyZxDZ2gdr58/9Kjnys3DP6MpsfruWCQtFxMP0c/LP7PQo/K1UA/a2eNw/qzkfsKmxeVmiI+2tc7D/Uka764XmCFHw8L9D5pnrcXlSsT8cSKrjJ7YwceBVvSba7OVjd6O6ws+EuYz/wA2F4ahZy4ON6Z0s8j6Gp7hR1elPVwzHsjkDvopIK+cFZ0m0t7oWBlNdKmNg5N3yQPkVhLgP9rO1nXtHvE9PDUs3J4myMyDuvGRkahdAMBeNUflI2jpT9pPDVDsmiGnzbgq8pPKyfRFZas+86GXl3Aj9qxlw8q9WdrNBnpSFkaTyl7PVOkkk9Mf97F/25VxS7UWKsDeBdqUl3JrpQ1x+RwVhLFOO0aKUX7LZIRlMZNFJ6kjX/quyn5WZ0AGOSVIhAKkIyhGUAYSprntaMucAO0lVdftRY7bkVVzp2uHNjX7zh8hkqpN6RG0i1Wdtn5hF3KiunlVo4sstlHJO7lxJjuN8BqfwVps7Uuq7FSzuaGuezJA5ZXOfFOEU5KjrFNN0ifU+xd8kJKj2LvkhZY9Hc9nNg9Edy6hc2eoO5dBhZPZ3Xg818oX84mf3dv1cssvV7nsMNpLuK6oqzDTtiEYbG3LyQSeugGvxVvbNhdn7Y3ShbUP/pKj0z+4fIL7uHl48eGK2z588UpTbPFYKeapkEdPE+V55NY0uP4K0h2Q2hnxuWip15bzd36r3OGnhp4xHBEyJg5NY0AD5BdFJc+XpFWBe2eJs8n21DudsDR2meP/ALl2/wDhxtLj81i/47V7MhZ/rsv4L8ETxV/k82obytod3Tx/tco8uxG0sPr2mY/qOa76Fe5IRc7J+B8ETwCpsF4pBme2VTAOpiOFXr6PwFwqKGkq9Kmmhmxy4jA76rVc9+4nLwL0z53QvdKrY3Z2saRLaoGk9YxuHxbhUdR5K7NJkwVVXD8C4OA/BbR52N7Rw8EvR5Ohbyt8lFxjeTRV8EzOgkBY79oVNVeT/aWlaXeYcZoGSYpGuPhnJ8FvHkYpakZvHJejNpV3noKylJFRSTwkc+JGW48VwWyaejjyh0c0sLt6KV8Z7WOI+isIto75AQY7xWgDkDUOI8CcKtQo4Re0W2i/bt3tMwAC6vIHbGw/sXYeULaYD9IA98LP3LNIXHw4v4oveX2aN3lB2ncP0ju90TP3KPPtptJUM3ZLvOB/u8MPi0BUiFVhxr9qDnL7JFTca6s/Oq2on/tZXO+pUdCOZwNcruktHNtgvXtkf5s0f9mvObVsne7xk0tC8RjnJL6Dfx5/JelbNQPpbDSwyAB7G4OF8j+pzi4xSZ7eLFptlhUexd8kJaj2Lv46oXy8ej1T2NjHoN7k/mU2P2be4J6xZ2joLvQW2ACqqGse4ktjHpPd3NGqju2hqqg4obVKR0kqXCMeGp+idwozJxSxpeBjexqnrRZGlRz08kQy3+c/a10FMPdghz+Lso8zqHtxNdK1/dLuf6cKWgKd5F6orX2CglOZmyzHtkmc76lINm7T/wDRt/zFWiAuezLSK1uz1sZrHA5h7WyOH7VIZb+EPsq2tYOg84cR4HKlpU7MUiIYbgzPCu1QP12sd9QnNqL7FgCopJx14kTmuPzBx+CkoV7yJ1QwXiviI41r3x1MMwP4ED6p7dpKNoHnENVTHskhJx825H4pEpXSysnREunu1vq3blPWwSP9xsg3vDmpYOVRTUVLUDE1PFID7zAVxbaoYtaWWopiDpwpnAeHJdLKiODNEWg6EZ71XVuzlmuLi+rttPK8/f3AHeI1UIm8M9lcmyf20Df+nC6Mul2iaBLQ0856uimLPwIP1WkclaZw4fgiT+TzZqYkihdGf6krh+1V0vkqszsmKrrYyeQLmkD/AJc/ir7+UD2OxNaqxg7WBrx+BXUbR23QPfPGT0fTSDHz3cLZcjItSOHjj7RjZfJIz/wru7/HD+4rgfJJP0u8fzhP71vfy9asZNwgb+s/CcL5ajyuNN/xQtVy838jn4ofRgW+SSbOt3YO6E/vUun8k1ID/tN0neOyOMN/E5WyN9tI53Km/wCKFzftFaYxnz1j/wCzBefBoKj5WZ/uHxR+ikpvJns7Tj7SOoqT2yy/9uFeW/Z20Wol1Fb4IXHm8Ny7xOqjybT050paOtqj2thLB/zYXGS7XmpbimoYaQH787984/VH71jPNJ/5SO1BekX+gWetf6Pi7lxloKmuGLncJp2f0Uf2bD3gc/mpsETIImxRNDWMGGgdAvLkkno2jFoSp9i5CKj2LkLrHok9iR+zb3BPCbGPs29wThzWT2aIXohMllZBE+WVwZHG0uc48gBzKptlNqIdqqCWpjpzTuik3HRufvY0yDnRK8WC8KFmNkNpqzaGqusdVFBG2jm3I+EHAkZdzyTk6fBadGqAICFGuVfBa7dUV9SSIqdhe7dGScdB8VECUlWIt239xuT4pKfZWsfRyyBgqGvzjXBON3Gh+PRXFk2hqbrtDeLdJTNiit72sY/XLs5znp0yPgVXFolo0CRKkXJQ6oWdtG0NXcNrrvaJYoW09CG8JzQd85xnJzj8AtEq1QDKPgs/s1f6i9XK8RTUjYW0NTwI3DOXAZGueumdO1aBGqAJUiFAGUEZ0wjpqhANMUZ5sae8LmaWmOpgjP8AgC7JOqtg5CkpxygjH+AJ4jYz1WNHcE7KOaWAKOiEKFE6pQUICA51HsXfJCKj2Lvl9ULfHoynsI/Zt7gnhNj9m3uCcsXs0WjObfXEW3Y6ueHBr52iBg94uOCP8u8fks1sKw2TbOts+C2Ooo4ZQHDXeDGn/rcPku/lKc653OybOxyYdUzcSQAZLQTutdj/AD+CqblbbhsdtpZa6ous9w84fuOmmJLt3Ia5upOmHfitI/40cPYbN3h9hte1VwjDTLHO1sYcNN4ucB9c/JTLLf8AaWm2jtdHdbkKiK80wnbuRtzFvh26RoACCBnmFRQ0ctXs1tTwgXGGrZKQB0DnZ/DX5K12MdsdFcLZMyetkunCJeJj9nAWxkuPIejocc+i7aWyA7bPaOmgrbLNVcW+NrWQwPbAz1dckDdweQ5j73h6DXWh1z2dltdbUulkmh3HzlgyXe9gYHPXHwXktZW18t1m26o/YsuHCbluuN0Yz3twD3r1uovtJDs66+M3p6UQ8X7PUuHYPiuJeKo6Rjtgr3NZK5+x14bwpYnu82edGnJJLc6aHmD1z3Jv8rb2DtefOx/8tfu0o4TPs/tHN7NdAOeVVbRXqh2s2tsjrDDK6pY8cSTh7rvWBA/w4cSfj8FzPPb/APtf/wBzl1VkJVDtLtTbr3ZDcLmyrgurWSGLhtADXHGNAMEc9FYxXPavanaS4x2e4RUFHbpuGA5oIeQSOw5zg/BUVw/SmxX90p/9asdkr/b9mL9faC6yPgdJVfZnhuOfSd2DTmD80a9oImW9teds9rG26aOKs4TOHLIPRadNTzXCivW01o2xt1vud5p7lDXOAe2HdLRklvMNGCDroo1cZfyvtwYN7fNM31eeMtz+GVS2FttftJswLcN6Ybpq8ZzvhxJ5/Ds6JRLNDFtlfTs7tHWuq2majqI46c8JmIw55BwMa6duVrNi23t1mFVea9lW6rDZod0asY5oODoNdeS83h/mftb/AHyH/wDIV6ts3/Ne1f3OH/QFzPwjpFmhGULI6BCRCAEdUIQAhJqg5QAlQhACAhAKA51HsXfJCKg/Yu/jqhb49Gc9ix+zb3BP6Jkfs2dwTtVi9mi0c3U8DpmzOhY6RujXloLh3FLLTwTFpmhjkLNWl7Qcd2U9LlQpyZTU8YeI4I2B/rhrAN7v7VzittBCXGKip2FwIcWxNGc/JSUK2Q5eaU3B4Hm8XCznc3Bu57k5sMTYuCI2CLGNwNG7jswnoUBwgoKOleX01JBC883RxhpPzCXzSl+0/wBni+19f0B6ff2rsjqgo5GkpXFhNPETGMMJYPRxyx2Jklvopp+NLRwPlH33Rgu8VISK2Bgp4N57hDGHSDDzujLu/tXOK3UNPJxIKOCJ/vMjAPjhSM6ISwcfM6XcezzaHdecubwxhx+PauzWtY0Na0Na0YAHIIyjmoKDohIhCioCTKAgFSI+KOaAXOiEiOqAEqRGUAJUmUDmgOdR7F3y+qET+xd/HVC3x6Mp7Fj9m3uCcmx+zb3BOWL2aIVKkCUclCghJ1QgFyhHVIgFQk6IygD4oQjogDKAkSoAz+CEIAQAhJnVBQC5RlIlQAhCEAIRySIBUiEIA7kvwTUqEGTn7FyET+xd/HVC3x6M57Bns29wTlD33YxvHxRvv953is3E6smA6pVC33+87xRxH++7xTqOxOyjRQeI/wB93ijiP993inUvYnJFC4j/AH3eKOI/33eKdR2JyFB4j/fd4o4j/fd4p1HYndyRQuI/33eKN9/vu8U6jsTUKFxH++7xRxH++7xTqOxOSZULiP8Afd4o4j/fd4p1HYm5COahb7/ed4o4j/fd4p1HYmo6qFxH++7xRxH++7xTqOxN0zlJlQ+I/wB93ijiP993inUdiblChcR/vu8Ub7/fd4p1HYm8uSFC4j/fd4o4j/fd4p1HYnJAoXEf77vFHEf77vFOo7Emf2Lv46oUUvcRguJHehawVIzk7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60340"/>
            <a:ext cx="2997028" cy="444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lex\AppData\Local\Microsoft\Windows\Temporary Internet Files\Content.IE5\6VOVWO4O\happy_fac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01208"/>
            <a:ext cx="404664" cy="404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err="1" smtClean="0"/>
              <a:t>Kesher</a:t>
            </a:r>
            <a:r>
              <a:rPr lang="en-US" sz="3100" dirty="0" smtClean="0"/>
              <a:t> </a:t>
            </a:r>
            <a:r>
              <a:rPr lang="en-US" sz="3100" dirty="0" err="1" smtClean="0"/>
              <a:t>Hadash</a:t>
            </a:r>
            <a:r>
              <a:rPr lang="en-US" sz="3100" dirty="0" smtClean="0"/>
              <a:t> prepares Jewish educators to </a:t>
            </a:r>
            <a:r>
              <a:rPr lang="en-US" sz="3100" b="1" dirty="0" smtClean="0">
                <a:solidFill>
                  <a:srgbClr val="0070C0"/>
                </a:solidFill>
              </a:rPr>
              <a:t>transform</a:t>
            </a:r>
            <a:r>
              <a:rPr lang="en-US" sz="3100" dirty="0" smtClean="0"/>
              <a:t> the field of Israel education by developing a </a:t>
            </a:r>
            <a:r>
              <a:rPr lang="en-US" sz="3100" b="1" dirty="0" smtClean="0">
                <a:solidFill>
                  <a:srgbClr val="0070C0"/>
                </a:solidFill>
              </a:rPr>
              <a:t>sophisticated love</a:t>
            </a:r>
            <a:r>
              <a:rPr lang="en-US" sz="3100" dirty="0" smtClean="0"/>
              <a:t> of Israel that is nurtured through </a:t>
            </a:r>
            <a:r>
              <a:rPr lang="en-US" sz="3100" b="1" dirty="0" smtClean="0">
                <a:solidFill>
                  <a:srgbClr val="0070C0"/>
                </a:solidFill>
              </a:rPr>
              <a:t>immersion</a:t>
            </a:r>
            <a:r>
              <a:rPr lang="en-US" sz="3100" dirty="0" smtClean="0"/>
              <a:t> in and deep understanding of the </a:t>
            </a:r>
            <a:r>
              <a:rPr lang="en-US" sz="3100" b="1" dirty="0" smtClean="0">
                <a:solidFill>
                  <a:srgbClr val="0070C0"/>
                </a:solidFill>
              </a:rPr>
              <a:t>complexities</a:t>
            </a:r>
            <a:r>
              <a:rPr lang="en-US" sz="3100" dirty="0" smtClean="0"/>
              <a:t> and nuances of Israeli life, culture, politics and society.</a:t>
            </a:r>
          </a:p>
          <a:p>
            <a:endParaRPr lang="en-US" sz="3100" dirty="0" smtClean="0"/>
          </a:p>
          <a:p>
            <a:endParaRPr lang="en-US" dirty="0" smtClean="0"/>
          </a:p>
          <a:p>
            <a:r>
              <a:rPr lang="en-US" sz="2300" dirty="0" smtClean="0"/>
              <a:t>“Vision, Curriculum, and Pedagogical Content Knowledge in the Preparation of Israel Educators” (Journal of Jewish Education 2014)</a:t>
            </a:r>
          </a:p>
          <a:p>
            <a:r>
              <a:rPr lang="en-US" sz="2300" dirty="0" smtClean="0"/>
              <a:t>“Lights, Cameras, Action Research! – Moviemaking as a pedagogy for Constructivist Israel Education” (Journal of Jewish Education 2015)</a:t>
            </a:r>
          </a:p>
          <a:p>
            <a:r>
              <a:rPr lang="en-US" sz="2300" dirty="0" smtClean="0">
                <a:hlinkClick r:id="rId2"/>
              </a:rPr>
              <a:t>What does it mean to be an Israel educator?</a:t>
            </a:r>
            <a:r>
              <a:rPr lang="en-US" sz="2300" dirty="0" smtClean="0"/>
              <a:t>, </a:t>
            </a:r>
            <a:r>
              <a:rPr lang="en-US" sz="2300" i="1" dirty="0" err="1" smtClean="0"/>
              <a:t>EJewishPhilanthropy</a:t>
            </a:r>
            <a:r>
              <a:rPr lang="en-US" sz="2300" i="1" dirty="0" smtClean="0"/>
              <a:t>,</a:t>
            </a:r>
            <a:r>
              <a:rPr lang="en-US" sz="2300" dirty="0" smtClean="0"/>
              <a:t> 2013</a:t>
            </a:r>
          </a:p>
          <a:p>
            <a:r>
              <a:rPr lang="en-US" sz="2300" dirty="0" err="1" smtClean="0">
                <a:hlinkClick r:id="rId3"/>
              </a:rPr>
              <a:t>Kesher</a:t>
            </a:r>
            <a:r>
              <a:rPr lang="en-US" sz="2300" dirty="0" smtClean="0">
                <a:hlinkClick r:id="rId3"/>
              </a:rPr>
              <a:t> </a:t>
            </a:r>
            <a:r>
              <a:rPr lang="en-US" sz="2300" dirty="0" err="1" smtClean="0">
                <a:hlinkClick r:id="rId3"/>
              </a:rPr>
              <a:t>Hadash</a:t>
            </a:r>
            <a:r>
              <a:rPr lang="en-US" sz="2300" dirty="0" smtClean="0">
                <a:hlinkClick r:id="rId3"/>
              </a:rPr>
              <a:t>: Transforming Israel Education, and Perhaps Even the World</a:t>
            </a:r>
            <a:r>
              <a:rPr lang="en-US" sz="2300" dirty="0" smtClean="0"/>
              <a:t>, </a:t>
            </a:r>
            <a:r>
              <a:rPr lang="en-US" sz="2300" i="1" dirty="0" err="1" smtClean="0"/>
              <a:t>EJewishPhilanthropy</a:t>
            </a:r>
            <a:r>
              <a:rPr lang="en-US" sz="2300" i="1" dirty="0" smtClean="0"/>
              <a:t>,</a:t>
            </a:r>
            <a:r>
              <a:rPr lang="en-US" sz="2300" dirty="0" smtClean="0"/>
              <a:t> 2014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brief words about </a:t>
            </a:r>
            <a:r>
              <a:rPr lang="en-US" dirty="0" err="1" smtClean="0"/>
              <a:t>Kesher</a:t>
            </a:r>
            <a:r>
              <a:rPr lang="en-US" dirty="0" smtClean="0"/>
              <a:t> </a:t>
            </a:r>
            <a:r>
              <a:rPr lang="en-US" dirty="0" err="1" smtClean="0"/>
              <a:t>Hadash</a:t>
            </a:r>
            <a:r>
              <a:rPr lang="en-US" dirty="0" smtClean="0"/>
              <a:t> (gratuitous plug #2)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story do we tell?</a:t>
            </a:r>
          </a:p>
          <a:p>
            <a:endParaRPr lang="en-US" dirty="0" smtClean="0"/>
          </a:p>
          <a:p>
            <a:r>
              <a:rPr lang="en-US" dirty="0" smtClean="0"/>
              <a:t>When, where and how do we introduce the less attractive stuff?</a:t>
            </a:r>
          </a:p>
          <a:p>
            <a:endParaRPr lang="en-US" dirty="0" smtClean="0"/>
          </a:p>
          <a:p>
            <a:r>
              <a:rPr lang="en-US" dirty="0" smtClean="0"/>
              <a:t>How do context, age, background, etc play a role?</a:t>
            </a:r>
          </a:p>
          <a:p>
            <a:endParaRPr lang="en-US" dirty="0" smtClean="0"/>
          </a:p>
          <a:p>
            <a:r>
              <a:rPr lang="en-US" dirty="0" smtClean="0"/>
              <a:t>Does one story come first, and the other later?</a:t>
            </a:r>
          </a:p>
          <a:p>
            <a:endParaRPr lang="en-US" dirty="0" smtClean="0"/>
          </a:p>
          <a:p>
            <a:r>
              <a:rPr lang="en-US" dirty="0" smtClean="0"/>
              <a:t>Can you integrate them? Is there a sweet spot?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Questions like…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Open Hillel</a:t>
            </a:r>
          </a:p>
          <a:p>
            <a:endParaRPr lang="en-US" dirty="0" smtClean="0"/>
          </a:p>
          <a:p>
            <a:r>
              <a:rPr lang="en-US" dirty="0" smtClean="0"/>
              <a:t>J Street and the JFNA</a:t>
            </a:r>
          </a:p>
          <a:p>
            <a:endParaRPr lang="en-US" dirty="0"/>
          </a:p>
          <a:p>
            <a:r>
              <a:rPr lang="en-US" dirty="0" smtClean="0"/>
              <a:t>The role of the American Jewish community in religious pluralism issues in Israeli society</a:t>
            </a:r>
          </a:p>
          <a:p>
            <a:endParaRPr lang="en-US" dirty="0"/>
          </a:p>
          <a:p>
            <a:r>
              <a:rPr lang="en-US" dirty="0" smtClean="0"/>
              <a:t>The reticence of rabbis to talk about Israel from the pulpit (Cohen and </a:t>
            </a:r>
            <a:r>
              <a:rPr lang="en-US" dirty="0" err="1" smtClean="0"/>
              <a:t>Gitlin</a:t>
            </a:r>
            <a:r>
              <a:rPr lang="en-US" dirty="0" smtClean="0"/>
              <a:t> 2013)</a:t>
            </a:r>
          </a:p>
          <a:p>
            <a:endParaRPr lang="en-US" dirty="0"/>
          </a:p>
          <a:p>
            <a:r>
              <a:rPr lang="en-US" dirty="0" smtClean="0"/>
              <a:t>Tension between Israel advocacy and Israel education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Communal Issues like…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willingness to “</a:t>
            </a:r>
            <a:r>
              <a:rPr lang="en-US" b="1" dirty="0">
                <a:solidFill>
                  <a:srgbClr val="FF0000"/>
                </a:solidFill>
              </a:rPr>
              <a:t>open the black box</a:t>
            </a:r>
            <a:r>
              <a:rPr lang="en-US" dirty="0"/>
              <a:t>” and have American Jews really engage </a:t>
            </a:r>
            <a:r>
              <a:rPr lang="en-US" dirty="0" smtClean="0"/>
              <a:t>with the </a:t>
            </a:r>
            <a:r>
              <a:rPr lang="en-US" dirty="0"/>
              <a:t>deep, complex, and sometimes troublesome </a:t>
            </a:r>
            <a:r>
              <a:rPr lang="en-US" dirty="0" smtClean="0"/>
              <a:t>issues </a:t>
            </a:r>
            <a:r>
              <a:rPr lang="en-US" dirty="0"/>
              <a:t>in Israeli </a:t>
            </a:r>
            <a:r>
              <a:rPr lang="en-US" dirty="0" smtClean="0"/>
              <a:t>society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Not worrying </a:t>
            </a:r>
            <a:r>
              <a:rPr lang="en-US" dirty="0" smtClean="0"/>
              <a:t>about “how this will look” or “how it will affect Israel advocacy” or “giving succor to the Anti-Zionists”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Having faith </a:t>
            </a:r>
            <a:r>
              <a:rPr lang="en-US" dirty="0" smtClean="0"/>
              <a:t>that honest, serious engagement with compelling, open-ended issues will ultimately result in more robust and vibrant relationships with Israel</a:t>
            </a:r>
          </a:p>
          <a:p>
            <a:r>
              <a:rPr lang="en-US" dirty="0" smtClean="0"/>
              <a:t>Seeing Israel education as an </a:t>
            </a:r>
            <a:r>
              <a:rPr lang="en-US" b="1" dirty="0" smtClean="0">
                <a:solidFill>
                  <a:srgbClr val="FF0000"/>
                </a:solidFill>
              </a:rPr>
              <a:t>activist endeavor </a:t>
            </a:r>
            <a:r>
              <a:rPr lang="en-US" dirty="0" smtClean="0"/>
              <a:t>that sees the role American Jews as Israelis’ </a:t>
            </a:r>
            <a:r>
              <a:rPr lang="en-US" dirty="0" err="1" smtClean="0"/>
              <a:t>chevrutot</a:t>
            </a:r>
            <a:r>
              <a:rPr lang="en-US" dirty="0" smtClean="0"/>
              <a:t> in the </a:t>
            </a:r>
            <a:r>
              <a:rPr lang="en-US" b="1" dirty="0" smtClean="0">
                <a:solidFill>
                  <a:srgbClr val="FF0000"/>
                </a:solidFill>
              </a:rPr>
              <a:t>ideological conversation about Israel’s future direction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this would mean for</a:t>
            </a:r>
            <a:br>
              <a:rPr lang="en-US" dirty="0"/>
            </a:br>
            <a:r>
              <a:rPr lang="en-US" dirty="0"/>
              <a:t>Israel Education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54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 smtClean="0"/>
              <a:t>A brief review of the election results (mandates, coalition)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 smtClean="0"/>
              <a:t>Some of the major questions that have emerged since the election (Israel-US relations, the future of the left)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 smtClean="0"/>
              <a:t>Dealing with anti-Israel sentiment</a:t>
            </a:r>
          </a:p>
          <a:p>
            <a:pPr marL="624078" indent="-514350">
              <a:buSzPct val="100000"/>
              <a:buFont typeface="+mj-lt"/>
              <a:buAutoNum type="arabicPeriod"/>
            </a:pPr>
            <a:r>
              <a:rPr lang="en-US" dirty="0" smtClean="0"/>
              <a:t>Implications for Israel education and Israel communal engagement</a:t>
            </a:r>
          </a:p>
          <a:p>
            <a:pPr marL="624078" indent="-514350">
              <a:buSzPct val="100000"/>
              <a:buFont typeface="+mj-lt"/>
              <a:buAutoNum type="arabicPeriod"/>
            </a:pPr>
            <a:endParaRPr lang="en-US" dirty="0" smtClean="0"/>
          </a:p>
          <a:p>
            <a:pPr marL="624078" indent="-514350" algn="ctr">
              <a:buSzPct val="100000"/>
              <a:buNone/>
            </a:pPr>
            <a:r>
              <a:rPr lang="en-US" sz="2400" dirty="0" smtClean="0"/>
              <a:t>There will be time for questions after each segment</a:t>
            </a:r>
          </a:p>
          <a:p>
            <a:pPr marL="624078" indent="-514350" algn="ctr">
              <a:buSzPct val="100000"/>
              <a:buNone/>
            </a:pPr>
            <a:r>
              <a:rPr lang="en-US" sz="2400" dirty="0" smtClean="0"/>
              <a:t>and also plenty of time at the end</a:t>
            </a:r>
          </a:p>
          <a:p>
            <a:pPr marL="624078" indent="-514350">
              <a:buSzPct val="100000"/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for Today’s Webinar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5 election resul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000" y="1481138"/>
            <a:ext cx="790800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election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20040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Likud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30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Kulanu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Habayit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Hayehudi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Shas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Yisrael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Beiteinu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err="1" smtClean="0"/>
                        <a:t>Yahadut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HaTorah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67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likely coalition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US-Israel relationship: the reverberations of Netanyahu’s rejection of the two-state solution and his “Arabs in droves” </a:t>
            </a:r>
            <a:r>
              <a:rPr lang="en-US" dirty="0" smtClean="0"/>
              <a:t>comment (the worst part: it worked!)</a:t>
            </a:r>
            <a:endParaRPr lang="en-US" dirty="0" smtClean="0"/>
          </a:p>
          <a:p>
            <a:r>
              <a:rPr lang="en-US" dirty="0" smtClean="0"/>
              <a:t>Did the left really lose so badly?</a:t>
            </a:r>
          </a:p>
          <a:p>
            <a:r>
              <a:rPr lang="en-US" dirty="0" smtClean="0"/>
              <a:t>The future of the left in Israel: can it create a Zionist-Arab alliance? Can it reach out to new Jewish constituencies beyond its base?</a:t>
            </a:r>
          </a:p>
          <a:p>
            <a:r>
              <a:rPr lang="en-US" dirty="0" smtClean="0"/>
              <a:t>Liberal American Jews: will this lead to increased alienation, increased apathy, or increased activism?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questions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“Israel is an apartheid state”</a:t>
            </a:r>
          </a:p>
          <a:p>
            <a:r>
              <a:rPr lang="en-US" dirty="0" smtClean="0"/>
              <a:t>“Israel is not interested in a two-state solution”</a:t>
            </a:r>
          </a:p>
          <a:p>
            <a:r>
              <a:rPr lang="en-US" dirty="0" smtClean="0"/>
              <a:t>“Israel continues to build settlements in violation of international law”</a:t>
            </a:r>
          </a:p>
          <a:p>
            <a:r>
              <a:rPr lang="en-US" dirty="0" smtClean="0"/>
              <a:t>“Israelis are racist”</a:t>
            </a:r>
          </a:p>
          <a:p>
            <a:r>
              <a:rPr lang="en-US" dirty="0" smtClean="0"/>
              <a:t>“Israel does not give full equality to its Arab citizens”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Anti-Israel sentiment: Examples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r>
              <a:rPr lang="en-US" dirty="0" smtClean="0"/>
              <a:t>How do I respond to anti-Israel sentiment when: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 with anti-Israel sentiment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4777"/>
              </p:ext>
            </p:extLst>
          </p:nvPr>
        </p:nvGraphicFramePr>
        <p:xfrm>
          <a:off x="0" y="2564904"/>
          <a:ext cx="9144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>
                        <a:buNone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part of me agrees with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part of what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anti-Israel people are saying…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totally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agree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part of what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anti-Israel people are saying…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totally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agree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with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everything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that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some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anti-Israel people are saying…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totally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agree with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everything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that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all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anti-Israel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people are saying…</a:t>
                      </a:r>
                    </a:p>
                    <a:p>
                      <a:pPr algn="ctr" rtl="0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Up Arrow 4"/>
          <p:cNvSpPr/>
          <p:nvPr/>
        </p:nvSpPr>
        <p:spPr>
          <a:xfrm>
            <a:off x="2987824" y="4320000"/>
            <a:ext cx="936104" cy="1440160"/>
          </a:xfrm>
          <a:prstGeom prst="upArrow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292080" y="4320000"/>
            <a:ext cx="936104" cy="14401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67944" y="4869160"/>
            <a:ext cx="1080120" cy="43204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827584" y="4320000"/>
            <a:ext cx="936104" cy="1440160"/>
          </a:xfrm>
          <a:prstGeom prst="upArrow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35696" y="4869160"/>
            <a:ext cx="1080120" cy="43204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9782" y="5942320"/>
            <a:ext cx="34023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⇨American Jewish opinion</a:t>
            </a:r>
            <a:r>
              <a:rPr lang="en-US" dirty="0"/>
              <a:t>⇨</a:t>
            </a:r>
            <a:endParaRPr lang="he-I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u="sng" dirty="0" smtClean="0"/>
              <a:t>distant</a:t>
            </a:r>
            <a:r>
              <a:rPr lang="en-US" dirty="0" smtClean="0"/>
              <a:t> past we could talk about “Myths and Facts”: </a:t>
            </a:r>
            <a:r>
              <a:rPr lang="en-US" b="1" dirty="0" smtClean="0">
                <a:solidFill>
                  <a:srgbClr val="FF0000"/>
                </a:solidFill>
              </a:rPr>
              <a:t>ADVOCACY</a:t>
            </a:r>
          </a:p>
          <a:p>
            <a:endParaRPr lang="en-US" dirty="0"/>
          </a:p>
          <a:p>
            <a:r>
              <a:rPr lang="en-US" dirty="0" smtClean="0"/>
              <a:t>In the </a:t>
            </a:r>
            <a:r>
              <a:rPr lang="en-US" u="sng" dirty="0" smtClean="0"/>
              <a:t>recent</a:t>
            </a:r>
            <a:r>
              <a:rPr lang="en-US" dirty="0" smtClean="0"/>
              <a:t> past we could say “the full picture is much more complicated”: </a:t>
            </a:r>
            <a:r>
              <a:rPr lang="en-US" b="1" dirty="0" smtClean="0">
                <a:solidFill>
                  <a:srgbClr val="FF0000"/>
                </a:solidFill>
              </a:rPr>
              <a:t>APOLOGETICS</a:t>
            </a:r>
          </a:p>
          <a:p>
            <a:endParaRPr lang="en-US" dirty="0"/>
          </a:p>
          <a:p>
            <a:r>
              <a:rPr lang="en-US" dirty="0" smtClean="0"/>
              <a:t>Neither of these two options is viable today; we need an approach characterized by </a:t>
            </a:r>
            <a:r>
              <a:rPr lang="en-US" b="1" dirty="0" smtClean="0">
                <a:solidFill>
                  <a:srgbClr val="FF0000"/>
                </a:solidFill>
              </a:rPr>
              <a:t>ACTIVISM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Anti-Israel sentiment: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624078" indent="-514350">
              <a:buSzPct val="100000"/>
              <a:buAutoNum type="arabicPeriod"/>
            </a:pPr>
            <a:r>
              <a:rPr lang="en-US" dirty="0" smtClean="0"/>
              <a:t>“Some/much </a:t>
            </a:r>
            <a:r>
              <a:rPr lang="en-US" dirty="0"/>
              <a:t>of what you are saying is right</a:t>
            </a:r>
            <a:r>
              <a:rPr lang="en-US" dirty="0" smtClean="0"/>
              <a:t>”.</a:t>
            </a:r>
          </a:p>
          <a:p>
            <a:pPr marL="624078" indent="-514350">
              <a:buSzPct val="100000"/>
              <a:buAutoNum type="arabicPeriod"/>
            </a:pPr>
            <a:r>
              <a:rPr lang="en-US" dirty="0" smtClean="0"/>
              <a:t>Many Israelis agree with you and me.</a:t>
            </a:r>
          </a:p>
          <a:p>
            <a:pPr marL="624078" indent="-514350">
              <a:buSzPct val="100000"/>
              <a:buAutoNum type="arabicPeriod"/>
            </a:pPr>
            <a:r>
              <a:rPr lang="en-US" dirty="0" smtClean="0"/>
              <a:t>How can we work together to strengthen those Israeli constituencies who are working towards a more just and Jewish situation in Israel?</a:t>
            </a:r>
          </a:p>
          <a:p>
            <a:pPr marL="109728" indent="0">
              <a:buSzPct val="100000"/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Dealing with Anti-Israel sentiment from the perspective of Activism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7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TS templat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JTS template</Template>
  <TotalTime>562</TotalTime>
  <Words>734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JTS template</vt:lpstr>
      <vt:lpstr>We Had the Elections. Now What? Israeli Politics, Anti-Israel Sentiment, and Israel Education </vt:lpstr>
      <vt:lpstr>The Plan for Today’s Webinar</vt:lpstr>
      <vt:lpstr>The election results</vt:lpstr>
      <vt:lpstr>The likely coalition</vt:lpstr>
      <vt:lpstr>Major questions</vt:lpstr>
      <vt:lpstr>Dealing with Anti-Israel sentiment: Examples</vt:lpstr>
      <vt:lpstr>Dealing with anti-Israel sentiment</vt:lpstr>
      <vt:lpstr>Dealing with Anti-Israel sentiment:</vt:lpstr>
      <vt:lpstr>Dealing with Anti-Israel sentiment from the perspective of Activism</vt:lpstr>
      <vt:lpstr>A few brief words about my book (gratuitous plug #1)</vt:lpstr>
      <vt:lpstr>A few brief words about Kesher Hadash (gratuitous plug #2)</vt:lpstr>
      <vt:lpstr>Educational Questions like…</vt:lpstr>
      <vt:lpstr>Communal Issues like…</vt:lpstr>
      <vt:lpstr>What this would mean for Israel 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Loving the Real Israel An Educational Framework</dc:title>
  <dc:creator>Alex</dc:creator>
  <cp:lastModifiedBy>owner</cp:lastModifiedBy>
  <cp:revision>44</cp:revision>
  <dcterms:created xsi:type="dcterms:W3CDTF">2014-12-01T13:00:26Z</dcterms:created>
  <dcterms:modified xsi:type="dcterms:W3CDTF">2015-03-23T07:55:06Z</dcterms:modified>
</cp:coreProperties>
</file>